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Krabuler" charset="1" panose="00000500000000000000"/>
      <p:regular r:id="rId13"/>
    </p:embeddedFont>
    <p:embeddedFont>
      <p:font typeface="Handy Casual" charset="1" panose="00000500000000000000"/>
      <p:regular r:id="rId14"/>
    </p:embeddedFont>
    <p:embeddedFont>
      <p:font typeface="Open Sans Bold" charset="1" panose="020B08060305040202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jpe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Relationship Id="rId7" Target="../media/image32.png" Type="http://schemas.openxmlformats.org/officeDocument/2006/relationships/image"/><Relationship Id="rId8" Target="../media/image3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jpe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Relationship Id="rId7" Target="../media/image9.png" Type="http://schemas.openxmlformats.org/officeDocument/2006/relationships/image"/><Relationship Id="rId8" Target="../media/image1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9223231" y="8895219"/>
            <a:ext cx="11552272" cy="1596314"/>
          </a:xfrm>
          <a:custGeom>
            <a:avLst/>
            <a:gdLst/>
            <a:ahLst/>
            <a:cxnLst/>
            <a:rect r="r" b="b" t="t" l="l"/>
            <a:pathLst>
              <a:path h="1596314" w="11552272">
                <a:moveTo>
                  <a:pt x="11552272" y="0"/>
                </a:moveTo>
                <a:lnTo>
                  <a:pt x="0" y="0"/>
                </a:lnTo>
                <a:lnTo>
                  <a:pt x="0" y="1596314"/>
                </a:lnTo>
                <a:lnTo>
                  <a:pt x="11552272" y="1596314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2649686" y="-149539"/>
            <a:ext cx="11546413" cy="1595504"/>
          </a:xfrm>
          <a:custGeom>
            <a:avLst/>
            <a:gdLst/>
            <a:ahLst/>
            <a:cxnLst/>
            <a:rect r="r" b="b" t="t" l="l"/>
            <a:pathLst>
              <a:path h="1595504" w="11546413">
                <a:moveTo>
                  <a:pt x="11546413" y="0"/>
                </a:moveTo>
                <a:lnTo>
                  <a:pt x="0" y="0"/>
                </a:lnTo>
                <a:lnTo>
                  <a:pt x="0" y="1595505"/>
                </a:lnTo>
                <a:lnTo>
                  <a:pt x="11546413" y="1595505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91967">
            <a:off x="4089620" y="1832858"/>
            <a:ext cx="1737858" cy="1583030"/>
          </a:xfrm>
          <a:custGeom>
            <a:avLst/>
            <a:gdLst/>
            <a:ahLst/>
            <a:cxnLst/>
            <a:rect r="r" b="b" t="t" l="l"/>
            <a:pathLst>
              <a:path h="1583030" w="1737858">
                <a:moveTo>
                  <a:pt x="0" y="0"/>
                </a:moveTo>
                <a:lnTo>
                  <a:pt x="1737857" y="0"/>
                </a:lnTo>
                <a:lnTo>
                  <a:pt x="1737857" y="1583030"/>
                </a:lnTo>
                <a:lnTo>
                  <a:pt x="0" y="15830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17410" y="4646779"/>
            <a:ext cx="3713137" cy="4248440"/>
          </a:xfrm>
          <a:custGeom>
            <a:avLst/>
            <a:gdLst/>
            <a:ahLst/>
            <a:cxnLst/>
            <a:rect r="r" b="b" t="t" l="l"/>
            <a:pathLst>
              <a:path h="4248440" w="3713137">
                <a:moveTo>
                  <a:pt x="0" y="0"/>
                </a:moveTo>
                <a:lnTo>
                  <a:pt x="3713137" y="0"/>
                </a:lnTo>
                <a:lnTo>
                  <a:pt x="3713137" y="4248440"/>
                </a:lnTo>
                <a:lnTo>
                  <a:pt x="0" y="42484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08409" y="2918308"/>
            <a:ext cx="13314793" cy="2481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8573"/>
              </a:lnSpc>
            </a:pPr>
            <a:r>
              <a:rPr lang="en-US" sz="18761" spc="412">
                <a:solidFill>
                  <a:srgbClr val="000000"/>
                </a:solidFill>
                <a:latin typeface="Krabuler"/>
              </a:rPr>
              <a:t>Pensamiento </a:t>
            </a:r>
          </a:p>
        </p:txBody>
      </p:sp>
      <p:sp>
        <p:nvSpPr>
          <p:cNvPr name="Freeform 7" id="7"/>
          <p:cNvSpPr/>
          <p:nvPr/>
        </p:nvSpPr>
        <p:spPr>
          <a:xfrm flipH="false" flipV="true" rot="-9379677">
            <a:off x="12912828" y="1577943"/>
            <a:ext cx="3895386" cy="4128059"/>
          </a:xfrm>
          <a:custGeom>
            <a:avLst/>
            <a:gdLst/>
            <a:ahLst/>
            <a:cxnLst/>
            <a:rect r="r" b="b" t="t" l="l"/>
            <a:pathLst>
              <a:path h="4128059" w="3895386">
                <a:moveTo>
                  <a:pt x="0" y="4128058"/>
                </a:moveTo>
                <a:lnTo>
                  <a:pt x="3895386" y="4128058"/>
                </a:lnTo>
                <a:lnTo>
                  <a:pt x="3895386" y="0"/>
                </a:lnTo>
                <a:lnTo>
                  <a:pt x="0" y="0"/>
                </a:lnTo>
                <a:lnTo>
                  <a:pt x="0" y="4128058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68932">
            <a:off x="15347918" y="5479665"/>
            <a:ext cx="1316561" cy="1887543"/>
          </a:xfrm>
          <a:custGeom>
            <a:avLst/>
            <a:gdLst/>
            <a:ahLst/>
            <a:cxnLst/>
            <a:rect r="r" b="b" t="t" l="l"/>
            <a:pathLst>
              <a:path h="1887543" w="1316561">
                <a:moveTo>
                  <a:pt x="0" y="0"/>
                </a:moveTo>
                <a:lnTo>
                  <a:pt x="1316561" y="0"/>
                </a:lnTo>
                <a:lnTo>
                  <a:pt x="1316561" y="1887542"/>
                </a:lnTo>
                <a:lnTo>
                  <a:pt x="0" y="18875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891383" y="1019175"/>
            <a:ext cx="5225042" cy="504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6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Handy Casual"/>
              </a:rPr>
              <a:t>Los Materiales Edyucativos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412731" y="5259344"/>
            <a:ext cx="13314793" cy="2481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8573"/>
              </a:lnSpc>
            </a:pPr>
            <a:r>
              <a:rPr lang="en-US" sz="18761" spc="412">
                <a:solidFill>
                  <a:srgbClr val="000000"/>
                </a:solidFill>
                <a:latin typeface="Krabuler"/>
              </a:rPr>
              <a:t>Crítico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651015" y="9782283"/>
            <a:ext cx="5225042" cy="504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6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Handy Casual"/>
              </a:rPr>
              <a:t>Sesptima Sesión de CTEE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5909954" y="-47188"/>
            <a:ext cx="8229600" cy="10381376"/>
          </a:xfrm>
          <a:custGeom>
            <a:avLst/>
            <a:gdLst/>
            <a:ahLst/>
            <a:cxnLst/>
            <a:rect r="r" b="b" t="t" l="l"/>
            <a:pathLst>
              <a:path h="10381376" w="8229600">
                <a:moveTo>
                  <a:pt x="0" y="0"/>
                </a:moveTo>
                <a:lnTo>
                  <a:pt x="8229600" y="0"/>
                </a:lnTo>
                <a:lnTo>
                  <a:pt x="8229600" y="10381376"/>
                </a:lnTo>
                <a:lnTo>
                  <a:pt x="0" y="103813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40153" y="576792"/>
            <a:ext cx="4584113" cy="3975676"/>
          </a:xfrm>
          <a:custGeom>
            <a:avLst/>
            <a:gdLst/>
            <a:ahLst/>
            <a:cxnLst/>
            <a:rect r="r" b="b" t="t" l="l"/>
            <a:pathLst>
              <a:path h="3975676" w="4584113">
                <a:moveTo>
                  <a:pt x="0" y="0"/>
                </a:moveTo>
                <a:lnTo>
                  <a:pt x="4584113" y="0"/>
                </a:lnTo>
                <a:lnTo>
                  <a:pt x="4584113" y="3975676"/>
                </a:lnTo>
                <a:lnTo>
                  <a:pt x="0" y="39756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-810814">
            <a:off x="2266655" y="1901400"/>
            <a:ext cx="4167534" cy="1085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34"/>
              </a:lnSpc>
            </a:pPr>
            <a:r>
              <a:rPr lang="en-US" sz="8216" spc="180">
                <a:solidFill>
                  <a:srgbClr val="000000"/>
                </a:solidFill>
                <a:latin typeface="Krabuler"/>
              </a:rPr>
              <a:t>Objetivo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624266" y="1388321"/>
            <a:ext cx="7916622" cy="7380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71"/>
              </a:lnSpc>
            </a:pPr>
            <a:r>
              <a:rPr lang="en-US" sz="4865" spc="107">
                <a:solidFill>
                  <a:srgbClr val="000000"/>
                </a:solidFill>
                <a:latin typeface="Krabuler"/>
              </a:rPr>
              <a:t>Propiciar en las y los estudiantes de educación preescolar, primaria y secundaria un desarrollo gradual de capacidades que implica un proceso a partir del cual establecem relaciones entre conceptos, ideas, saberes y conocimientos .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787682">
            <a:off x="1397312" y="5080667"/>
            <a:ext cx="3435988" cy="3641221"/>
          </a:xfrm>
          <a:custGeom>
            <a:avLst/>
            <a:gdLst/>
            <a:ahLst/>
            <a:cxnLst/>
            <a:rect r="r" b="b" t="t" l="l"/>
            <a:pathLst>
              <a:path h="3641221" w="3435988">
                <a:moveTo>
                  <a:pt x="0" y="3641220"/>
                </a:moveTo>
                <a:lnTo>
                  <a:pt x="3435988" y="3641220"/>
                </a:lnTo>
                <a:lnTo>
                  <a:pt x="3435988" y="0"/>
                </a:lnTo>
                <a:lnTo>
                  <a:pt x="0" y="0"/>
                </a:lnTo>
                <a:lnTo>
                  <a:pt x="0" y="364122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568932">
            <a:off x="15282144" y="5728523"/>
            <a:ext cx="1443297" cy="2069242"/>
          </a:xfrm>
          <a:custGeom>
            <a:avLst/>
            <a:gdLst/>
            <a:ahLst/>
            <a:cxnLst/>
            <a:rect r="r" b="b" t="t" l="l"/>
            <a:pathLst>
              <a:path h="2069242" w="1443297">
                <a:moveTo>
                  <a:pt x="0" y="0"/>
                </a:moveTo>
                <a:lnTo>
                  <a:pt x="1443297" y="0"/>
                </a:lnTo>
                <a:lnTo>
                  <a:pt x="1443297" y="2069242"/>
                </a:lnTo>
                <a:lnTo>
                  <a:pt x="0" y="20692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6190582">
            <a:off x="14034320" y="781506"/>
            <a:ext cx="1514128" cy="1379233"/>
          </a:xfrm>
          <a:custGeom>
            <a:avLst/>
            <a:gdLst/>
            <a:ahLst/>
            <a:cxnLst/>
            <a:rect r="r" b="b" t="t" l="l"/>
            <a:pathLst>
              <a:path h="1379233" w="1514128">
                <a:moveTo>
                  <a:pt x="0" y="0"/>
                </a:moveTo>
                <a:lnTo>
                  <a:pt x="1514129" y="0"/>
                </a:lnTo>
                <a:lnTo>
                  <a:pt x="1514129" y="1379234"/>
                </a:lnTo>
                <a:lnTo>
                  <a:pt x="0" y="13792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752595" y="-301411"/>
            <a:ext cx="12710840" cy="1756407"/>
          </a:xfrm>
          <a:custGeom>
            <a:avLst/>
            <a:gdLst/>
            <a:ahLst/>
            <a:cxnLst/>
            <a:rect r="r" b="b" t="t" l="l"/>
            <a:pathLst>
              <a:path h="1756407" w="12710840">
                <a:moveTo>
                  <a:pt x="0" y="0"/>
                </a:moveTo>
                <a:lnTo>
                  <a:pt x="12710840" y="0"/>
                </a:lnTo>
                <a:lnTo>
                  <a:pt x="12710840" y="1756407"/>
                </a:lnTo>
                <a:lnTo>
                  <a:pt x="0" y="175640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-5599813" y="8633321"/>
            <a:ext cx="13959219" cy="1928910"/>
          </a:xfrm>
          <a:custGeom>
            <a:avLst/>
            <a:gdLst/>
            <a:ahLst/>
            <a:cxnLst/>
            <a:rect r="r" b="b" t="t" l="l"/>
            <a:pathLst>
              <a:path h="1928910" w="13959219">
                <a:moveTo>
                  <a:pt x="0" y="0"/>
                </a:moveTo>
                <a:lnTo>
                  <a:pt x="13959219" y="0"/>
                </a:lnTo>
                <a:lnTo>
                  <a:pt x="13959219" y="1928910"/>
                </a:lnTo>
                <a:lnTo>
                  <a:pt x="0" y="19289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210317"/>
            <a:ext cx="17946111" cy="267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59"/>
              </a:lnSpc>
              <a:spcBef>
                <a:spcPct val="0"/>
              </a:spcBef>
            </a:pPr>
            <a:r>
              <a:rPr lang="en-US" sz="8799">
                <a:solidFill>
                  <a:srgbClr val="000000"/>
                </a:solidFill>
                <a:latin typeface="Krabuler"/>
              </a:rPr>
              <a:t>¿Qué motiva en los estudiantes el pensamiento critico?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125570" y="3269313"/>
            <a:ext cx="8018430" cy="3142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2"/>
              </a:lnSpc>
            </a:pPr>
            <a:r>
              <a:rPr lang="en-US" sz="4135">
                <a:solidFill>
                  <a:srgbClr val="191919"/>
                </a:solidFill>
                <a:latin typeface="Handy Casual"/>
              </a:rPr>
              <a:t>El entorno</a:t>
            </a:r>
          </a:p>
          <a:p>
            <a:pPr algn="l">
              <a:lnSpc>
                <a:spcPts val="4962"/>
              </a:lnSpc>
            </a:pPr>
            <a:r>
              <a:rPr lang="en-US" sz="4135">
                <a:solidFill>
                  <a:srgbClr val="000000"/>
                </a:solidFill>
                <a:latin typeface="Handy Casual"/>
              </a:rPr>
              <a:t>Realiza un juicio sobre la realidad y ponerla ante el tribunal de la critica y la argumentación.</a:t>
            </a:r>
          </a:p>
          <a:p>
            <a:pPr algn="l">
              <a:lnSpc>
                <a:spcPts val="4962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551770" y="2623614"/>
            <a:ext cx="1488455" cy="1291398"/>
          </a:xfrm>
          <a:custGeom>
            <a:avLst/>
            <a:gdLst/>
            <a:ahLst/>
            <a:cxnLst/>
            <a:rect r="r" b="b" t="t" l="l"/>
            <a:pathLst>
              <a:path h="1291398" w="1488455">
                <a:moveTo>
                  <a:pt x="0" y="0"/>
                </a:moveTo>
                <a:lnTo>
                  <a:pt x="1488455" y="0"/>
                </a:lnTo>
                <a:lnTo>
                  <a:pt x="1488455" y="1291398"/>
                </a:lnTo>
                <a:lnTo>
                  <a:pt x="0" y="1291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435657">
            <a:off x="13676453" y="7130208"/>
            <a:ext cx="3750634" cy="3974660"/>
          </a:xfrm>
          <a:custGeom>
            <a:avLst/>
            <a:gdLst/>
            <a:ahLst/>
            <a:cxnLst/>
            <a:rect r="r" b="b" t="t" l="l"/>
            <a:pathLst>
              <a:path h="3974660" w="3750634">
                <a:moveTo>
                  <a:pt x="0" y="3974661"/>
                </a:moveTo>
                <a:lnTo>
                  <a:pt x="3750634" y="3974661"/>
                </a:lnTo>
                <a:lnTo>
                  <a:pt x="3750634" y="0"/>
                </a:lnTo>
                <a:lnTo>
                  <a:pt x="0" y="0"/>
                </a:lnTo>
                <a:lnTo>
                  <a:pt x="0" y="397466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277568" y="5792696"/>
            <a:ext cx="8018430" cy="2514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2"/>
              </a:lnSpc>
              <a:spcBef>
                <a:spcPct val="0"/>
              </a:spcBef>
            </a:pPr>
            <a:r>
              <a:rPr lang="en-US" sz="4135">
                <a:solidFill>
                  <a:srgbClr val="000000"/>
                </a:solidFill>
                <a:latin typeface="Handy Casual"/>
              </a:rPr>
              <a:t>Implica que niñas, niños y adolescentes sean capaces de examinar la realidad desde una perspectiva que cuestiona los valores éticos que le dan sentido al mundo.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7670131" y="8661831"/>
            <a:ext cx="12159733" cy="1680254"/>
          </a:xfrm>
          <a:custGeom>
            <a:avLst/>
            <a:gdLst/>
            <a:ahLst/>
            <a:cxnLst/>
            <a:rect r="r" b="b" t="t" l="l"/>
            <a:pathLst>
              <a:path h="1680254" w="12159733">
                <a:moveTo>
                  <a:pt x="12159733" y="0"/>
                </a:moveTo>
                <a:lnTo>
                  <a:pt x="0" y="0"/>
                </a:lnTo>
                <a:lnTo>
                  <a:pt x="0" y="1680254"/>
                </a:lnTo>
                <a:lnTo>
                  <a:pt x="12159733" y="1680254"/>
                </a:lnTo>
                <a:lnTo>
                  <a:pt x="1215973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972581" y="-143918"/>
            <a:ext cx="13032502" cy="1800855"/>
          </a:xfrm>
          <a:custGeom>
            <a:avLst/>
            <a:gdLst/>
            <a:ahLst/>
            <a:cxnLst/>
            <a:rect r="r" b="b" t="t" l="l"/>
            <a:pathLst>
              <a:path h="1800855" w="13032502">
                <a:moveTo>
                  <a:pt x="13032501" y="0"/>
                </a:moveTo>
                <a:lnTo>
                  <a:pt x="0" y="0"/>
                </a:lnTo>
                <a:lnTo>
                  <a:pt x="0" y="1800855"/>
                </a:lnTo>
                <a:lnTo>
                  <a:pt x="13032501" y="1800855"/>
                </a:lnTo>
                <a:lnTo>
                  <a:pt x="1303250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074390" y="1314543"/>
            <a:ext cx="12148746" cy="7912169"/>
            <a:chOff x="0" y="0"/>
            <a:chExt cx="16549709" cy="1077840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31750" y="31750"/>
              <a:ext cx="16486209" cy="10714903"/>
            </a:xfrm>
            <a:custGeom>
              <a:avLst/>
              <a:gdLst/>
              <a:ahLst/>
              <a:cxnLst/>
              <a:rect r="r" b="b" t="t" l="l"/>
              <a:pathLst>
                <a:path h="10714903" w="16486209">
                  <a:moveTo>
                    <a:pt x="16393499" y="10714903"/>
                  </a:moveTo>
                  <a:lnTo>
                    <a:pt x="92710" y="10714903"/>
                  </a:lnTo>
                  <a:cubicBezTo>
                    <a:pt x="41910" y="10714903"/>
                    <a:pt x="0" y="10672993"/>
                    <a:pt x="0" y="1062219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392229" y="0"/>
                  </a:lnTo>
                  <a:cubicBezTo>
                    <a:pt x="16443029" y="0"/>
                    <a:pt x="16484940" y="41910"/>
                    <a:pt x="16484940" y="92710"/>
                  </a:cubicBezTo>
                  <a:lnTo>
                    <a:pt x="16484940" y="10620924"/>
                  </a:lnTo>
                  <a:cubicBezTo>
                    <a:pt x="16486209" y="10672993"/>
                    <a:pt x="16444299" y="10714903"/>
                    <a:pt x="16393499" y="10714903"/>
                  </a:cubicBezTo>
                  <a:close/>
                </a:path>
              </a:pathLst>
            </a:custGeom>
            <a:solidFill>
              <a:srgbClr val="FBF7F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549709" cy="10778404"/>
            </a:xfrm>
            <a:custGeom>
              <a:avLst/>
              <a:gdLst/>
              <a:ahLst/>
              <a:cxnLst/>
              <a:rect r="r" b="b" t="t" l="l"/>
              <a:pathLst>
                <a:path h="10778404" w="16549709">
                  <a:moveTo>
                    <a:pt x="16425249" y="59690"/>
                  </a:moveTo>
                  <a:cubicBezTo>
                    <a:pt x="16460809" y="59690"/>
                    <a:pt x="16490018" y="88900"/>
                    <a:pt x="16490018" y="124460"/>
                  </a:cubicBezTo>
                  <a:lnTo>
                    <a:pt x="16490018" y="10653944"/>
                  </a:lnTo>
                  <a:cubicBezTo>
                    <a:pt x="16490018" y="10689504"/>
                    <a:pt x="16460809" y="10718714"/>
                    <a:pt x="16425249" y="10718714"/>
                  </a:cubicBezTo>
                  <a:lnTo>
                    <a:pt x="124460" y="10718714"/>
                  </a:lnTo>
                  <a:cubicBezTo>
                    <a:pt x="88900" y="10718714"/>
                    <a:pt x="59690" y="10689504"/>
                    <a:pt x="59690" y="10653944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425249" y="59690"/>
                  </a:lnTo>
                  <a:moveTo>
                    <a:pt x="16425249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653944"/>
                  </a:lnTo>
                  <a:cubicBezTo>
                    <a:pt x="0" y="10722524"/>
                    <a:pt x="55880" y="10778404"/>
                    <a:pt x="124460" y="10778404"/>
                  </a:cubicBezTo>
                  <a:lnTo>
                    <a:pt x="16425249" y="10778404"/>
                  </a:lnTo>
                  <a:cubicBezTo>
                    <a:pt x="16493829" y="10778404"/>
                    <a:pt x="16549709" y="10722524"/>
                    <a:pt x="16549709" y="10653944"/>
                  </a:cubicBezTo>
                  <a:lnTo>
                    <a:pt x="16549709" y="124460"/>
                  </a:lnTo>
                  <a:cubicBezTo>
                    <a:pt x="16549709" y="55880"/>
                    <a:pt x="16493829" y="0"/>
                    <a:pt x="16425249" y="0"/>
                  </a:cubicBezTo>
                  <a:close/>
                </a:path>
              </a:pathLst>
            </a:custGeom>
            <a:solidFill>
              <a:srgbClr val="191919"/>
            </a:solidFill>
          </p:spPr>
        </p:sp>
      </p:grpSp>
      <p:sp>
        <p:nvSpPr>
          <p:cNvPr name="Freeform 7" id="7"/>
          <p:cNvSpPr/>
          <p:nvPr/>
        </p:nvSpPr>
        <p:spPr>
          <a:xfrm flipH="true" flipV="false" rot="-232289">
            <a:off x="10779519" y="425819"/>
            <a:ext cx="5940956" cy="4828377"/>
          </a:xfrm>
          <a:custGeom>
            <a:avLst/>
            <a:gdLst/>
            <a:ahLst/>
            <a:cxnLst/>
            <a:rect r="r" b="b" t="t" l="l"/>
            <a:pathLst>
              <a:path h="4828377" w="5940956">
                <a:moveTo>
                  <a:pt x="5940956" y="0"/>
                </a:moveTo>
                <a:lnTo>
                  <a:pt x="0" y="0"/>
                </a:lnTo>
                <a:lnTo>
                  <a:pt x="0" y="4828377"/>
                </a:lnTo>
                <a:lnTo>
                  <a:pt x="5940956" y="4828377"/>
                </a:lnTo>
                <a:lnTo>
                  <a:pt x="594095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508112">
            <a:off x="-395855" y="4203538"/>
            <a:ext cx="2513769" cy="4114800"/>
          </a:xfrm>
          <a:custGeom>
            <a:avLst/>
            <a:gdLst/>
            <a:ahLst/>
            <a:cxnLst/>
            <a:rect r="r" b="b" t="t" l="l"/>
            <a:pathLst>
              <a:path h="4114800" w="2513769">
                <a:moveTo>
                  <a:pt x="0" y="0"/>
                </a:moveTo>
                <a:lnTo>
                  <a:pt x="2513769" y="0"/>
                </a:lnTo>
                <a:lnTo>
                  <a:pt x="25137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263213">
            <a:off x="12201539" y="1545737"/>
            <a:ext cx="3724705" cy="1934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75"/>
              </a:lnSpc>
            </a:pPr>
            <a:r>
              <a:rPr lang="en-US" sz="6091">
                <a:solidFill>
                  <a:srgbClr val="000000"/>
                </a:solidFill>
                <a:latin typeface="Krabuler"/>
              </a:rPr>
              <a:t>¿Qué implica?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392900" y="3534205"/>
            <a:ext cx="9428638" cy="5127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99"/>
              </a:lnSpc>
            </a:pPr>
            <a:r>
              <a:rPr lang="en-US" sz="4999">
                <a:solidFill>
                  <a:srgbClr val="000000"/>
                </a:solidFill>
                <a:latin typeface="Handy Casual Bold"/>
              </a:rPr>
              <a:t>Un proceso  amplio de formación  dirigida a la justicia social, en donde los saberes y los conocimientos de las y los estudiantes son movilizados para plantear preguntas, elaborar proyectos, asi como desarrollar una conciencia crítica.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4087408">
            <a:off x="1193680" y="7229350"/>
            <a:ext cx="1514128" cy="1379233"/>
          </a:xfrm>
          <a:custGeom>
            <a:avLst/>
            <a:gdLst/>
            <a:ahLst/>
            <a:cxnLst/>
            <a:rect r="r" b="b" t="t" l="l"/>
            <a:pathLst>
              <a:path h="1379233" w="1514128">
                <a:moveTo>
                  <a:pt x="0" y="0"/>
                </a:moveTo>
                <a:lnTo>
                  <a:pt x="1514129" y="0"/>
                </a:lnTo>
                <a:lnTo>
                  <a:pt x="1514129" y="1379233"/>
                </a:lnTo>
                <a:lnTo>
                  <a:pt x="0" y="13792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60391" y="1242183"/>
            <a:ext cx="10498909" cy="7657600"/>
            <a:chOff x="0" y="0"/>
            <a:chExt cx="14302208" cy="104316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31750" y="31750"/>
              <a:ext cx="14238708" cy="10368115"/>
            </a:xfrm>
            <a:custGeom>
              <a:avLst/>
              <a:gdLst/>
              <a:ahLst/>
              <a:cxnLst/>
              <a:rect r="r" b="b" t="t" l="l"/>
              <a:pathLst>
                <a:path h="10368115" w="14238708">
                  <a:moveTo>
                    <a:pt x="14145997" y="10368115"/>
                  </a:moveTo>
                  <a:lnTo>
                    <a:pt x="92710" y="10368115"/>
                  </a:lnTo>
                  <a:cubicBezTo>
                    <a:pt x="41910" y="10368115"/>
                    <a:pt x="0" y="10326205"/>
                    <a:pt x="0" y="10275405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4144727" y="0"/>
                  </a:lnTo>
                  <a:cubicBezTo>
                    <a:pt x="14195527" y="0"/>
                    <a:pt x="14237438" y="41910"/>
                    <a:pt x="14237438" y="92710"/>
                  </a:cubicBezTo>
                  <a:lnTo>
                    <a:pt x="14237438" y="10274136"/>
                  </a:lnTo>
                  <a:cubicBezTo>
                    <a:pt x="14238708" y="10326205"/>
                    <a:pt x="14196797" y="10368115"/>
                    <a:pt x="14145997" y="10368115"/>
                  </a:cubicBezTo>
                  <a:close/>
                </a:path>
              </a:pathLst>
            </a:custGeom>
            <a:solidFill>
              <a:srgbClr val="FFFEF7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302208" cy="10431616"/>
            </a:xfrm>
            <a:custGeom>
              <a:avLst/>
              <a:gdLst/>
              <a:ahLst/>
              <a:cxnLst/>
              <a:rect r="r" b="b" t="t" l="l"/>
              <a:pathLst>
                <a:path h="10431616" w="14302208">
                  <a:moveTo>
                    <a:pt x="14177747" y="59690"/>
                  </a:moveTo>
                  <a:cubicBezTo>
                    <a:pt x="14213308" y="59690"/>
                    <a:pt x="14242518" y="88900"/>
                    <a:pt x="14242518" y="124460"/>
                  </a:cubicBezTo>
                  <a:lnTo>
                    <a:pt x="14242518" y="10307155"/>
                  </a:lnTo>
                  <a:cubicBezTo>
                    <a:pt x="14242518" y="10342716"/>
                    <a:pt x="14213308" y="10371926"/>
                    <a:pt x="14177747" y="10371926"/>
                  </a:cubicBezTo>
                  <a:lnTo>
                    <a:pt x="124460" y="10371926"/>
                  </a:lnTo>
                  <a:cubicBezTo>
                    <a:pt x="88900" y="10371926"/>
                    <a:pt x="59690" y="10342716"/>
                    <a:pt x="59690" y="10307155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4177749" y="59690"/>
                  </a:lnTo>
                  <a:moveTo>
                    <a:pt x="14177749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307155"/>
                  </a:lnTo>
                  <a:cubicBezTo>
                    <a:pt x="0" y="10375736"/>
                    <a:pt x="55880" y="10431616"/>
                    <a:pt x="124460" y="10431616"/>
                  </a:cubicBezTo>
                  <a:lnTo>
                    <a:pt x="14177749" y="10431616"/>
                  </a:lnTo>
                  <a:cubicBezTo>
                    <a:pt x="14246327" y="10431616"/>
                    <a:pt x="14302208" y="10375736"/>
                    <a:pt x="14302208" y="10307155"/>
                  </a:cubicBezTo>
                  <a:lnTo>
                    <a:pt x="14302208" y="124460"/>
                  </a:lnTo>
                  <a:cubicBezTo>
                    <a:pt x="14302208" y="55880"/>
                    <a:pt x="14246327" y="0"/>
                    <a:pt x="14177749" y="0"/>
                  </a:cubicBezTo>
                  <a:close/>
                </a:path>
              </a:pathLst>
            </a:custGeom>
            <a:solidFill>
              <a:srgbClr val="19191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-49133" y="364943"/>
            <a:ext cx="7628315" cy="9557115"/>
          </a:xfrm>
          <a:custGeom>
            <a:avLst/>
            <a:gdLst/>
            <a:ahLst/>
            <a:cxnLst/>
            <a:rect r="r" b="b" t="t" l="l"/>
            <a:pathLst>
              <a:path h="9557115" w="7628315">
                <a:moveTo>
                  <a:pt x="0" y="0"/>
                </a:moveTo>
                <a:lnTo>
                  <a:pt x="7628316" y="0"/>
                </a:lnTo>
                <a:lnTo>
                  <a:pt x="7628316" y="9557114"/>
                </a:lnTo>
                <a:lnTo>
                  <a:pt x="0" y="95571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466770">
            <a:off x="1456584" y="3124435"/>
            <a:ext cx="4579927" cy="562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1"/>
              </a:lnSpc>
            </a:pPr>
            <a:r>
              <a:rPr lang="en-US" sz="3799">
                <a:solidFill>
                  <a:srgbClr val="000000"/>
                </a:solidFill>
                <a:latin typeface="Handy Casual Bold"/>
              </a:rPr>
              <a:t>El pensamiento Critico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-460589">
            <a:off x="1751691" y="4008360"/>
            <a:ext cx="4649370" cy="4649351"/>
            <a:chOff x="0" y="0"/>
            <a:chExt cx="6350025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26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26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4"/>
              <a:stretch>
                <a:fillRect l="0" t="-24906" r="0" b="-24906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2388576" y="2083344"/>
            <a:ext cx="4194128" cy="622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29" indent="-388614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Krabuler"/>
              </a:rPr>
              <a:t>VALORAR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736636" y="2852269"/>
            <a:ext cx="3846068" cy="2075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5"/>
              </a:lnSpc>
            </a:pPr>
            <a:r>
              <a:rPr lang="en-US" sz="2399">
                <a:solidFill>
                  <a:srgbClr val="000000"/>
                </a:solidFill>
                <a:latin typeface="Handy Casual"/>
              </a:rPr>
              <a:t>El pensamiento crítico tambien es necesario para valorar el conocimiento, buscarlo y amarlo, no  por los beneficios  que se puedan obtener a cabio de él, sino por lo que aporta  para dar sentido a la vida propia. </a:t>
            </a:r>
          </a:p>
        </p:txBody>
      </p:sp>
      <p:sp>
        <p:nvSpPr>
          <p:cNvPr name="TextBox 11" id="11"/>
          <p:cNvSpPr txBox="true"/>
          <p:nvPr/>
        </p:nvSpPr>
        <p:spPr>
          <a:xfrm rot="-466770">
            <a:off x="1259902" y="2121040"/>
            <a:ext cx="4768296" cy="990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61"/>
              </a:lnSpc>
              <a:spcBef>
                <a:spcPct val="0"/>
              </a:spcBef>
            </a:pPr>
            <a:r>
              <a:rPr lang="en-US" sz="5757">
                <a:solidFill>
                  <a:srgbClr val="000000"/>
                </a:solidFill>
                <a:latin typeface="Krabuler Bold"/>
              </a:rPr>
              <a:t>CLAVES SOBRE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80878" y="2083344"/>
            <a:ext cx="4194128" cy="622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29" indent="-388614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Krabuler Bold"/>
              </a:rPr>
              <a:t>OPINIONES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380878" y="5437599"/>
            <a:ext cx="4628967" cy="622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29" indent="-388614" lvl="1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Krabuler Bold"/>
              </a:rPr>
              <a:t>PENSAMIENTO PROPIO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799654" y="2852269"/>
            <a:ext cx="3928891" cy="2075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5"/>
              </a:lnSpc>
            </a:pPr>
            <a:r>
              <a:rPr lang="en-US" sz="2399">
                <a:solidFill>
                  <a:srgbClr val="000000"/>
                </a:solidFill>
                <a:latin typeface="Handy Casual"/>
              </a:rPr>
              <a:t>Se puede manifestar con el uso de razones para emitir opiniones escritas, orales o de cualquier otro tpo  a partir de reglas, teorias, tradiciones,ideales,principios y costumbres.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384441" y="6333036"/>
            <a:ext cx="7250808" cy="104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5"/>
              </a:lnSpc>
            </a:pPr>
            <a:r>
              <a:rPr lang="en-US" sz="2399">
                <a:solidFill>
                  <a:srgbClr val="000000"/>
                </a:solidFill>
                <a:latin typeface="Handy Casual"/>
              </a:rPr>
              <a:t>El desarrollo gradual del pensamiento crítico se puede epresar a través  de la construcción de un pensamiento propio que permite justificar, fundamentar y emitir juicios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-1568932">
            <a:off x="11437677" y="7714166"/>
            <a:ext cx="1144336" cy="1640625"/>
          </a:xfrm>
          <a:custGeom>
            <a:avLst/>
            <a:gdLst/>
            <a:ahLst/>
            <a:cxnLst/>
            <a:rect r="r" b="b" t="t" l="l"/>
            <a:pathLst>
              <a:path h="1640625" w="1144336">
                <a:moveTo>
                  <a:pt x="0" y="0"/>
                </a:moveTo>
                <a:lnTo>
                  <a:pt x="1144337" y="0"/>
                </a:lnTo>
                <a:lnTo>
                  <a:pt x="1144337" y="1640626"/>
                </a:lnTo>
                <a:lnTo>
                  <a:pt x="0" y="16406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5027046">
            <a:off x="16282896" y="916013"/>
            <a:ext cx="1514128" cy="1379233"/>
          </a:xfrm>
          <a:custGeom>
            <a:avLst/>
            <a:gdLst/>
            <a:ahLst/>
            <a:cxnLst/>
            <a:rect r="r" b="b" t="t" l="l"/>
            <a:pathLst>
              <a:path h="1379233" w="1514128">
                <a:moveTo>
                  <a:pt x="0" y="0"/>
                </a:moveTo>
                <a:lnTo>
                  <a:pt x="1514129" y="0"/>
                </a:lnTo>
                <a:lnTo>
                  <a:pt x="1514129" y="1379234"/>
                </a:lnTo>
                <a:lnTo>
                  <a:pt x="0" y="13792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60391" y="1242183"/>
            <a:ext cx="10498909" cy="7657600"/>
            <a:chOff x="0" y="0"/>
            <a:chExt cx="14302208" cy="104316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31750" y="31750"/>
              <a:ext cx="14238708" cy="10368115"/>
            </a:xfrm>
            <a:custGeom>
              <a:avLst/>
              <a:gdLst/>
              <a:ahLst/>
              <a:cxnLst/>
              <a:rect r="r" b="b" t="t" l="l"/>
              <a:pathLst>
                <a:path h="10368115" w="14238708">
                  <a:moveTo>
                    <a:pt x="14145997" y="10368115"/>
                  </a:moveTo>
                  <a:lnTo>
                    <a:pt x="92710" y="10368115"/>
                  </a:lnTo>
                  <a:cubicBezTo>
                    <a:pt x="41910" y="10368115"/>
                    <a:pt x="0" y="10326205"/>
                    <a:pt x="0" y="10275405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4144727" y="0"/>
                  </a:lnTo>
                  <a:cubicBezTo>
                    <a:pt x="14195527" y="0"/>
                    <a:pt x="14237438" y="41910"/>
                    <a:pt x="14237438" y="92710"/>
                  </a:cubicBezTo>
                  <a:lnTo>
                    <a:pt x="14237438" y="10274136"/>
                  </a:lnTo>
                  <a:cubicBezTo>
                    <a:pt x="14238708" y="10326205"/>
                    <a:pt x="14196797" y="10368115"/>
                    <a:pt x="14145997" y="10368115"/>
                  </a:cubicBezTo>
                  <a:close/>
                </a:path>
              </a:pathLst>
            </a:custGeom>
            <a:solidFill>
              <a:srgbClr val="FFFEF7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302208" cy="10431616"/>
            </a:xfrm>
            <a:custGeom>
              <a:avLst/>
              <a:gdLst/>
              <a:ahLst/>
              <a:cxnLst/>
              <a:rect r="r" b="b" t="t" l="l"/>
              <a:pathLst>
                <a:path h="10431616" w="14302208">
                  <a:moveTo>
                    <a:pt x="14177747" y="59690"/>
                  </a:moveTo>
                  <a:cubicBezTo>
                    <a:pt x="14213308" y="59690"/>
                    <a:pt x="14242518" y="88900"/>
                    <a:pt x="14242518" y="124460"/>
                  </a:cubicBezTo>
                  <a:lnTo>
                    <a:pt x="14242518" y="10307155"/>
                  </a:lnTo>
                  <a:cubicBezTo>
                    <a:pt x="14242518" y="10342716"/>
                    <a:pt x="14213308" y="10371926"/>
                    <a:pt x="14177747" y="10371926"/>
                  </a:cubicBezTo>
                  <a:lnTo>
                    <a:pt x="124460" y="10371926"/>
                  </a:lnTo>
                  <a:cubicBezTo>
                    <a:pt x="88900" y="10371926"/>
                    <a:pt x="59690" y="10342716"/>
                    <a:pt x="59690" y="10307155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4177749" y="59690"/>
                  </a:lnTo>
                  <a:moveTo>
                    <a:pt x="14177749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307155"/>
                  </a:lnTo>
                  <a:cubicBezTo>
                    <a:pt x="0" y="10375736"/>
                    <a:pt x="55880" y="10431616"/>
                    <a:pt x="124460" y="10431616"/>
                  </a:cubicBezTo>
                  <a:lnTo>
                    <a:pt x="14177749" y="10431616"/>
                  </a:lnTo>
                  <a:cubicBezTo>
                    <a:pt x="14246327" y="10431616"/>
                    <a:pt x="14302208" y="10375736"/>
                    <a:pt x="14302208" y="10307155"/>
                  </a:cubicBezTo>
                  <a:lnTo>
                    <a:pt x="14302208" y="124460"/>
                  </a:lnTo>
                  <a:cubicBezTo>
                    <a:pt x="14302208" y="55880"/>
                    <a:pt x="14246327" y="0"/>
                    <a:pt x="14177749" y="0"/>
                  </a:cubicBezTo>
                  <a:close/>
                </a:path>
              </a:pathLst>
            </a:custGeom>
            <a:solidFill>
              <a:srgbClr val="191919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2537919" y="-1043059"/>
            <a:ext cx="12815040" cy="13080054"/>
            <a:chOff x="0" y="0"/>
            <a:chExt cx="17086720" cy="17440072"/>
          </a:xfrm>
        </p:grpSpPr>
        <p:sp>
          <p:nvSpPr>
            <p:cNvPr name="Freeform 6" id="6"/>
            <p:cNvSpPr/>
            <p:nvPr/>
          </p:nvSpPr>
          <p:spPr>
            <a:xfrm flipH="false" flipV="false" rot="-3903177">
              <a:off x="1863757" y="2404775"/>
              <a:ext cx="13359206" cy="12630522"/>
            </a:xfrm>
            <a:custGeom>
              <a:avLst/>
              <a:gdLst/>
              <a:ahLst/>
              <a:cxnLst/>
              <a:rect r="r" b="b" t="t" l="l"/>
              <a:pathLst>
                <a:path h="12630522" w="13359206">
                  <a:moveTo>
                    <a:pt x="0" y="0"/>
                  </a:moveTo>
                  <a:lnTo>
                    <a:pt x="13359206" y="0"/>
                  </a:lnTo>
                  <a:lnTo>
                    <a:pt x="13359206" y="12630522"/>
                  </a:lnTo>
                  <a:lnTo>
                    <a:pt x="0" y="126305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7" id="7"/>
            <p:cNvGrpSpPr/>
            <p:nvPr/>
          </p:nvGrpSpPr>
          <p:grpSpPr>
            <a:xfrm rot="-813416">
              <a:off x="7576549" y="3564009"/>
              <a:ext cx="2163750" cy="10535598"/>
              <a:chOff x="0" y="0"/>
              <a:chExt cx="427407" cy="2081106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27407" cy="2081106"/>
              </a:xfrm>
              <a:custGeom>
                <a:avLst/>
                <a:gdLst/>
                <a:ahLst/>
                <a:cxnLst/>
                <a:rect r="r" b="b" t="t" l="l"/>
                <a:pathLst>
                  <a:path h="2081106" w="427407">
                    <a:moveTo>
                      <a:pt x="0" y="0"/>
                    </a:moveTo>
                    <a:lnTo>
                      <a:pt x="427407" y="0"/>
                    </a:lnTo>
                    <a:lnTo>
                      <a:pt x="427407" y="2081106"/>
                    </a:lnTo>
                    <a:lnTo>
                      <a:pt x="0" y="2081106"/>
                    </a:lnTo>
                    <a:close/>
                  </a:path>
                </a:pathLst>
              </a:custGeom>
              <a:solidFill>
                <a:srgbClr val="A4B9F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28575"/>
                <a:ext cx="427407" cy="210968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-778578">
            <a:off x="1886744" y="3978309"/>
            <a:ext cx="4268607" cy="4268590"/>
            <a:chOff x="0" y="0"/>
            <a:chExt cx="6350025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26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26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4"/>
              <a:stretch>
                <a:fillRect l="-24906" t="0" r="-24906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-724560">
            <a:off x="1056318" y="2122930"/>
            <a:ext cx="4606058" cy="9791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000000"/>
                </a:solidFill>
                <a:latin typeface="Krabuler"/>
              </a:rPr>
              <a:t>CONCLUSIÓN</a:t>
            </a:r>
          </a:p>
        </p:txBody>
      </p:sp>
      <p:sp>
        <p:nvSpPr>
          <p:cNvPr name="Freeform 13" id="13"/>
          <p:cNvSpPr/>
          <p:nvPr/>
        </p:nvSpPr>
        <p:spPr>
          <a:xfrm flipH="false" flipV="true" rot="435657">
            <a:off x="8401805" y="7841253"/>
            <a:ext cx="3750634" cy="3974660"/>
          </a:xfrm>
          <a:custGeom>
            <a:avLst/>
            <a:gdLst/>
            <a:ahLst/>
            <a:cxnLst/>
            <a:rect r="r" b="b" t="t" l="l"/>
            <a:pathLst>
              <a:path h="3974660" w="3750634">
                <a:moveTo>
                  <a:pt x="0" y="3974661"/>
                </a:moveTo>
                <a:lnTo>
                  <a:pt x="3750634" y="3974661"/>
                </a:lnTo>
                <a:lnTo>
                  <a:pt x="3750634" y="0"/>
                </a:lnTo>
                <a:lnTo>
                  <a:pt x="0" y="0"/>
                </a:lnTo>
                <a:lnTo>
                  <a:pt x="0" y="397466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568932">
            <a:off x="16073974" y="511583"/>
            <a:ext cx="1480813" cy="2123030"/>
          </a:xfrm>
          <a:custGeom>
            <a:avLst/>
            <a:gdLst/>
            <a:ahLst/>
            <a:cxnLst/>
            <a:rect r="r" b="b" t="t" l="l"/>
            <a:pathLst>
              <a:path h="2123030" w="1480813">
                <a:moveTo>
                  <a:pt x="0" y="0"/>
                </a:moveTo>
                <a:lnTo>
                  <a:pt x="1480813" y="0"/>
                </a:lnTo>
                <a:lnTo>
                  <a:pt x="1480813" y="2123030"/>
                </a:lnTo>
                <a:lnTo>
                  <a:pt x="0" y="21230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6580099" y="1687535"/>
            <a:ext cx="9573800" cy="5980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Open Sans Bold"/>
              </a:rPr>
              <a:t>Al consolidar el pensamiento crítico ponen en práctica la capacidad de búsqueda,selección, organización y presentación de distintos tipos de información, que les facilite relacionar conceptos,establecer principios, criterios, formular argumentos y explicaciones tanto para su vida cotidiana como asuntos académicos.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9223231" y="8895219"/>
            <a:ext cx="11552272" cy="1596314"/>
          </a:xfrm>
          <a:custGeom>
            <a:avLst/>
            <a:gdLst/>
            <a:ahLst/>
            <a:cxnLst/>
            <a:rect r="r" b="b" t="t" l="l"/>
            <a:pathLst>
              <a:path h="1596314" w="11552272">
                <a:moveTo>
                  <a:pt x="11552272" y="0"/>
                </a:moveTo>
                <a:lnTo>
                  <a:pt x="0" y="0"/>
                </a:lnTo>
                <a:lnTo>
                  <a:pt x="0" y="1596314"/>
                </a:lnTo>
                <a:lnTo>
                  <a:pt x="11552272" y="1596314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2649686" y="-149539"/>
            <a:ext cx="11546413" cy="1595504"/>
          </a:xfrm>
          <a:custGeom>
            <a:avLst/>
            <a:gdLst/>
            <a:ahLst/>
            <a:cxnLst/>
            <a:rect r="r" b="b" t="t" l="l"/>
            <a:pathLst>
              <a:path h="1595504" w="11546413">
                <a:moveTo>
                  <a:pt x="11546413" y="0"/>
                </a:moveTo>
                <a:lnTo>
                  <a:pt x="0" y="0"/>
                </a:lnTo>
                <a:lnTo>
                  <a:pt x="0" y="1595505"/>
                </a:lnTo>
                <a:lnTo>
                  <a:pt x="11546413" y="1595505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91967">
            <a:off x="3640439" y="2210015"/>
            <a:ext cx="1707111" cy="1555022"/>
          </a:xfrm>
          <a:custGeom>
            <a:avLst/>
            <a:gdLst/>
            <a:ahLst/>
            <a:cxnLst/>
            <a:rect r="r" b="b" t="t" l="l"/>
            <a:pathLst>
              <a:path h="1555022" w="1707111">
                <a:moveTo>
                  <a:pt x="0" y="0"/>
                </a:moveTo>
                <a:lnTo>
                  <a:pt x="1707111" y="0"/>
                </a:lnTo>
                <a:lnTo>
                  <a:pt x="1707111" y="1555022"/>
                </a:lnTo>
                <a:lnTo>
                  <a:pt x="0" y="15550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980948" y="1901427"/>
            <a:ext cx="2580006" cy="2951952"/>
          </a:xfrm>
          <a:custGeom>
            <a:avLst/>
            <a:gdLst/>
            <a:ahLst/>
            <a:cxnLst/>
            <a:rect r="r" b="b" t="t" l="l"/>
            <a:pathLst>
              <a:path h="2951952" w="2580006">
                <a:moveTo>
                  <a:pt x="0" y="0"/>
                </a:moveTo>
                <a:lnTo>
                  <a:pt x="2580007" y="0"/>
                </a:lnTo>
                <a:lnTo>
                  <a:pt x="2580007" y="2951952"/>
                </a:lnTo>
                <a:lnTo>
                  <a:pt x="0" y="2951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092135" y="3177208"/>
            <a:ext cx="7112820" cy="2075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5555"/>
              </a:lnSpc>
            </a:pPr>
            <a:r>
              <a:rPr lang="en-US" sz="15712" spc="345">
                <a:solidFill>
                  <a:srgbClr val="000000"/>
                </a:solidFill>
                <a:latin typeface="Krabuler"/>
              </a:rPr>
              <a:t>Muchas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078546" y="5168114"/>
            <a:ext cx="8482408" cy="24713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407"/>
              </a:lnSpc>
            </a:pPr>
            <a:r>
              <a:rPr lang="en-US" sz="18593" spc="409">
                <a:solidFill>
                  <a:srgbClr val="000000"/>
                </a:solidFill>
                <a:latin typeface="Krabuler"/>
              </a:rPr>
              <a:t>GRACIAS</a:t>
            </a:r>
          </a:p>
        </p:txBody>
      </p:sp>
      <p:sp>
        <p:nvSpPr>
          <p:cNvPr name="Freeform 8" id="8"/>
          <p:cNvSpPr/>
          <p:nvPr/>
        </p:nvSpPr>
        <p:spPr>
          <a:xfrm flipH="false" flipV="true" rot="1129629">
            <a:off x="1590583" y="5047202"/>
            <a:ext cx="3895386" cy="4128059"/>
          </a:xfrm>
          <a:custGeom>
            <a:avLst/>
            <a:gdLst/>
            <a:ahLst/>
            <a:cxnLst/>
            <a:rect r="r" b="b" t="t" l="l"/>
            <a:pathLst>
              <a:path h="4128059" w="3895386">
                <a:moveTo>
                  <a:pt x="0" y="4128058"/>
                </a:moveTo>
                <a:lnTo>
                  <a:pt x="3895386" y="4128058"/>
                </a:lnTo>
                <a:lnTo>
                  <a:pt x="3895386" y="0"/>
                </a:lnTo>
                <a:lnTo>
                  <a:pt x="0" y="0"/>
                </a:lnTo>
                <a:lnTo>
                  <a:pt x="0" y="4128058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568932">
            <a:off x="15591427" y="5685088"/>
            <a:ext cx="1480813" cy="2123030"/>
          </a:xfrm>
          <a:custGeom>
            <a:avLst/>
            <a:gdLst/>
            <a:ahLst/>
            <a:cxnLst/>
            <a:rect r="r" b="b" t="t" l="l"/>
            <a:pathLst>
              <a:path h="2123030" w="1480813">
                <a:moveTo>
                  <a:pt x="0" y="0"/>
                </a:moveTo>
                <a:lnTo>
                  <a:pt x="1480813" y="0"/>
                </a:lnTo>
                <a:lnTo>
                  <a:pt x="1480813" y="2123030"/>
                </a:lnTo>
                <a:lnTo>
                  <a:pt x="0" y="21230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044841" y="7520950"/>
            <a:ext cx="6590891" cy="504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6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Handy Casual"/>
              </a:rPr>
              <a:t>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DAGGdZkZu9A</dc:identifier>
  <dcterms:modified xsi:type="dcterms:W3CDTF">2011-08-01T06:04:30Z</dcterms:modified>
  <cp:revision>1</cp:revision>
  <dc:title>Presentación Diapositivas Lluvia de Ideas A mano Doodle Colorido Azul</dc:title>
</cp:coreProperties>
</file>