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</p:sldIdLst>
  <p:sldSz cx="6858000" cy="9144000" type="letter"/>
  <p:notesSz cx="7102475" cy="9388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78" autoAdjust="0"/>
    <p:restoredTop sz="94660"/>
  </p:normalViewPr>
  <p:slideViewPr>
    <p:cSldViewPr snapToGrid="0">
      <p:cViewPr varScale="1">
        <p:scale>
          <a:sx n="52" d="100"/>
          <a:sy n="52" d="100"/>
        </p:scale>
        <p:origin x="215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C3904-6B25-44DF-B85F-19E7F53AB374}" type="datetimeFigureOut">
              <a:rPr lang="es-MX" smtClean="0"/>
              <a:t>26/09/2022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F9B64-DEFA-47AE-8E12-F1860DB9DF4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639285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C3904-6B25-44DF-B85F-19E7F53AB374}" type="datetimeFigureOut">
              <a:rPr lang="es-MX" smtClean="0"/>
              <a:t>26/09/2022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F9B64-DEFA-47AE-8E12-F1860DB9DF4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7685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C3904-6B25-44DF-B85F-19E7F53AB374}" type="datetimeFigureOut">
              <a:rPr lang="es-MX" smtClean="0"/>
              <a:t>26/09/2022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F9B64-DEFA-47AE-8E12-F1860DB9DF4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275140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C3904-6B25-44DF-B85F-19E7F53AB374}" type="datetimeFigureOut">
              <a:rPr lang="es-MX" smtClean="0"/>
              <a:t>26/09/2022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F9B64-DEFA-47AE-8E12-F1860DB9DF4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129043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C3904-6B25-44DF-B85F-19E7F53AB374}" type="datetimeFigureOut">
              <a:rPr lang="es-MX" smtClean="0"/>
              <a:t>26/09/2022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F9B64-DEFA-47AE-8E12-F1860DB9DF4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06820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C3904-6B25-44DF-B85F-19E7F53AB374}" type="datetimeFigureOut">
              <a:rPr lang="es-MX" smtClean="0"/>
              <a:t>26/09/2022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F9B64-DEFA-47AE-8E12-F1860DB9DF4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52720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C3904-6B25-44DF-B85F-19E7F53AB374}" type="datetimeFigureOut">
              <a:rPr lang="es-MX" smtClean="0"/>
              <a:t>26/09/2022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F9B64-DEFA-47AE-8E12-F1860DB9DF4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62066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C3904-6B25-44DF-B85F-19E7F53AB374}" type="datetimeFigureOut">
              <a:rPr lang="es-MX" smtClean="0"/>
              <a:t>26/09/2022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F9B64-DEFA-47AE-8E12-F1860DB9DF4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03028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C3904-6B25-44DF-B85F-19E7F53AB374}" type="datetimeFigureOut">
              <a:rPr lang="es-MX" smtClean="0"/>
              <a:t>26/09/2022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F9B64-DEFA-47AE-8E12-F1860DB9DF4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61047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C3904-6B25-44DF-B85F-19E7F53AB374}" type="datetimeFigureOut">
              <a:rPr lang="es-MX" smtClean="0"/>
              <a:t>26/09/2022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F9B64-DEFA-47AE-8E12-F1860DB9DF4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60644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C3904-6B25-44DF-B85F-19E7F53AB374}" type="datetimeFigureOut">
              <a:rPr lang="es-MX" smtClean="0"/>
              <a:t>26/09/2022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F9B64-DEFA-47AE-8E12-F1860DB9DF4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6872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DC3904-6B25-44DF-B85F-19E7F53AB374}" type="datetimeFigureOut">
              <a:rPr lang="es-MX" smtClean="0"/>
              <a:t>26/09/2022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7F9B64-DEFA-47AE-8E12-F1860DB9DF4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0203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4417" t="14648" r="4477" b="16387"/>
          <a:stretch/>
        </p:blipFill>
        <p:spPr>
          <a:xfrm>
            <a:off x="265671" y="307798"/>
            <a:ext cx="6314303" cy="5980671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716691" y="0"/>
            <a:ext cx="53628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b="1" dirty="0">
                <a:latin typeface="Arial Rounded MT Bold" panose="020F0704030504030204" pitchFamily="34" charset="0"/>
              </a:rPr>
              <a:t>Registro de conducta 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339809" y="6173062"/>
            <a:ext cx="6085702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50" dirty="0"/>
              <a:t>Observaciones: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 </a:t>
            </a:r>
          </a:p>
          <a:p>
            <a:endParaRPr lang="es-MX" sz="1050" dirty="0"/>
          </a:p>
        </p:txBody>
      </p:sp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1917493"/>
              </p:ext>
            </p:extLst>
          </p:nvPr>
        </p:nvGraphicFramePr>
        <p:xfrm>
          <a:off x="135926" y="8130746"/>
          <a:ext cx="6573795" cy="7784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24463">
                  <a:extLst>
                    <a:ext uri="{9D8B030D-6E8A-4147-A177-3AD203B41FA5}">
                      <a16:colId xmlns:a16="http://schemas.microsoft.com/office/drawing/2014/main" val="2562053612"/>
                    </a:ext>
                  </a:extLst>
                </a:gridCol>
                <a:gridCol w="1408670">
                  <a:extLst>
                    <a:ext uri="{9D8B030D-6E8A-4147-A177-3AD203B41FA5}">
                      <a16:colId xmlns:a16="http://schemas.microsoft.com/office/drawing/2014/main" val="1977228982"/>
                    </a:ext>
                  </a:extLst>
                </a:gridCol>
                <a:gridCol w="1390834">
                  <a:extLst>
                    <a:ext uri="{9D8B030D-6E8A-4147-A177-3AD203B41FA5}">
                      <a16:colId xmlns:a16="http://schemas.microsoft.com/office/drawing/2014/main" val="3482636744"/>
                    </a:ext>
                  </a:extLst>
                </a:gridCol>
                <a:gridCol w="1324914">
                  <a:extLst>
                    <a:ext uri="{9D8B030D-6E8A-4147-A177-3AD203B41FA5}">
                      <a16:colId xmlns:a16="http://schemas.microsoft.com/office/drawing/2014/main" val="2090278008"/>
                    </a:ext>
                  </a:extLst>
                </a:gridCol>
                <a:gridCol w="1324914">
                  <a:extLst>
                    <a:ext uri="{9D8B030D-6E8A-4147-A177-3AD203B41FA5}">
                      <a16:colId xmlns:a16="http://schemas.microsoft.com/office/drawing/2014/main" val="379881213"/>
                    </a:ext>
                  </a:extLst>
                </a:gridCol>
              </a:tblGrid>
              <a:tr h="778475">
                <a:tc>
                  <a:txBody>
                    <a:bodyPr/>
                    <a:lstStyle/>
                    <a:p>
                      <a:pPr algn="ctr"/>
                      <a:r>
                        <a:rPr lang="es-MX" sz="1100" dirty="0">
                          <a:latin typeface="Century Gothic" panose="020B0502020202020204" pitchFamily="34" charset="0"/>
                        </a:rPr>
                        <a:t>15</a:t>
                      </a:r>
                      <a:r>
                        <a:rPr lang="es-MX" sz="1100" baseline="0" dirty="0">
                          <a:latin typeface="Century Gothic" panose="020B0502020202020204" pitchFamily="34" charset="0"/>
                        </a:rPr>
                        <a:t> AL 19 OCT</a:t>
                      </a:r>
                      <a:endParaRPr lang="es-MX" sz="11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100" dirty="0">
                          <a:latin typeface="Century Gothic" panose="020B0502020202020204" pitchFamily="34" charset="0"/>
                        </a:rPr>
                        <a:t>22</a:t>
                      </a:r>
                      <a:r>
                        <a:rPr lang="es-MX" sz="1100" baseline="0" dirty="0">
                          <a:latin typeface="Century Gothic" panose="020B0502020202020204" pitchFamily="34" charset="0"/>
                        </a:rPr>
                        <a:t> AL 25 DE OCT</a:t>
                      </a:r>
                      <a:endParaRPr lang="es-MX" sz="11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100" dirty="0">
                          <a:latin typeface="Century Gothic" panose="020B0502020202020204" pitchFamily="34" charset="0"/>
                        </a:rPr>
                        <a:t>29 AL 1 DE NOV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100" dirty="0">
                          <a:latin typeface="Century Gothic" panose="020B0502020202020204" pitchFamily="34" charset="0"/>
                        </a:rPr>
                        <a:t>5 AL 9 DE NOV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100" dirty="0">
                          <a:latin typeface="Century Gothic" panose="020B0502020202020204" pitchFamily="34" charset="0"/>
                        </a:rPr>
                        <a:t>12 AL 16 DE NOV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4493455"/>
                  </a:ext>
                </a:extLst>
              </a:tr>
            </a:tbl>
          </a:graphicData>
        </a:graphic>
      </p:graphicFrame>
      <p:sp>
        <p:nvSpPr>
          <p:cNvPr id="9" name="CuadroTexto 8"/>
          <p:cNvSpPr txBox="1"/>
          <p:nvPr/>
        </p:nvSpPr>
        <p:spPr>
          <a:xfrm>
            <a:off x="1236568" y="7727333"/>
            <a:ext cx="43742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dirty="0">
                <a:latin typeface="Arial Rounded MT Bold" panose="020F0704030504030204" pitchFamily="34" charset="0"/>
              </a:rPr>
              <a:t>Firma del padre de familia por semana:</a:t>
            </a:r>
          </a:p>
        </p:txBody>
      </p:sp>
    </p:spTree>
    <p:extLst>
      <p:ext uri="{BB962C8B-B14F-4D97-AF65-F5344CB8AC3E}">
        <p14:creationId xmlns:p14="http://schemas.microsoft.com/office/powerpoint/2010/main" val="5688939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 txBox="1">
            <a:spLocks noGrp="1"/>
          </p:cNvSpPr>
          <p:nvPr>
            <p:ph type="title"/>
          </p:nvPr>
        </p:nvSpPr>
        <p:spPr>
          <a:xfrm>
            <a:off x="545629" y="58427"/>
            <a:ext cx="5915025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b="1" dirty="0">
                <a:latin typeface="Arial Rounded MT Bold" panose="020F0704030504030204" pitchFamily="34" charset="0"/>
              </a:rPr>
              <a:t>Registro de conducta </a:t>
            </a:r>
          </a:p>
          <a:p>
            <a:pPr algn="ctr"/>
            <a:r>
              <a:rPr lang="es-MX" sz="1200" b="1" dirty="0">
                <a:latin typeface="Arial Rounded MT Bold" panose="020F0704030504030204" pitchFamily="34" charset="0"/>
              </a:rPr>
              <a:t>Noviembre – Diciembre </a:t>
            </a:r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9003238"/>
              </p:ext>
            </p:extLst>
          </p:nvPr>
        </p:nvGraphicFramePr>
        <p:xfrm>
          <a:off x="179173" y="613719"/>
          <a:ext cx="6592330" cy="35731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18466">
                  <a:extLst>
                    <a:ext uri="{9D8B030D-6E8A-4147-A177-3AD203B41FA5}">
                      <a16:colId xmlns:a16="http://schemas.microsoft.com/office/drawing/2014/main" val="1917429194"/>
                    </a:ext>
                  </a:extLst>
                </a:gridCol>
                <a:gridCol w="1318466">
                  <a:extLst>
                    <a:ext uri="{9D8B030D-6E8A-4147-A177-3AD203B41FA5}">
                      <a16:colId xmlns:a16="http://schemas.microsoft.com/office/drawing/2014/main" val="3841841760"/>
                    </a:ext>
                  </a:extLst>
                </a:gridCol>
                <a:gridCol w="1318466">
                  <a:extLst>
                    <a:ext uri="{9D8B030D-6E8A-4147-A177-3AD203B41FA5}">
                      <a16:colId xmlns:a16="http://schemas.microsoft.com/office/drawing/2014/main" val="3148752015"/>
                    </a:ext>
                  </a:extLst>
                </a:gridCol>
                <a:gridCol w="1318466">
                  <a:extLst>
                    <a:ext uri="{9D8B030D-6E8A-4147-A177-3AD203B41FA5}">
                      <a16:colId xmlns:a16="http://schemas.microsoft.com/office/drawing/2014/main" val="1954179558"/>
                    </a:ext>
                  </a:extLst>
                </a:gridCol>
                <a:gridCol w="1318466">
                  <a:extLst>
                    <a:ext uri="{9D8B030D-6E8A-4147-A177-3AD203B41FA5}">
                      <a16:colId xmlns:a16="http://schemas.microsoft.com/office/drawing/2014/main" val="3327558502"/>
                    </a:ext>
                  </a:extLst>
                </a:gridCol>
              </a:tblGrid>
              <a:tr h="362465">
                <a:tc>
                  <a:txBody>
                    <a:bodyPr/>
                    <a:lstStyle/>
                    <a:p>
                      <a:pPr algn="ctr"/>
                      <a:r>
                        <a:rPr lang="es-MX" b="1" dirty="0"/>
                        <a:t>LUNES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b="1" dirty="0"/>
                        <a:t>MARTES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b="1" dirty="0"/>
                        <a:t>MÍERCOLES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b="1" dirty="0"/>
                        <a:t>JUEVES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b="1" dirty="0"/>
                        <a:t>VIERNES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033408"/>
                  </a:ext>
                </a:extLst>
              </a:tr>
              <a:tr h="679621">
                <a:tc>
                  <a:txBody>
                    <a:bodyPr/>
                    <a:lstStyle/>
                    <a:p>
                      <a:r>
                        <a:rPr lang="es-MX" sz="1050" dirty="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050" dirty="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050" dirty="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050" dirty="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050" dirty="0"/>
                        <a:t>30 CTE</a:t>
                      </a:r>
                      <a:r>
                        <a:rPr lang="es-MX" sz="1050" baseline="0" dirty="0"/>
                        <a:t> </a:t>
                      </a:r>
                    </a:p>
                    <a:p>
                      <a:r>
                        <a:rPr lang="es-MX" sz="1050" baseline="0" dirty="0"/>
                        <a:t>NO HAY CLASES</a:t>
                      </a:r>
                      <a:endParaRPr lang="es-MX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3167115"/>
                  </a:ext>
                </a:extLst>
              </a:tr>
              <a:tr h="687345">
                <a:tc>
                  <a:txBody>
                    <a:bodyPr/>
                    <a:lstStyle/>
                    <a:p>
                      <a:r>
                        <a:rPr lang="es-MX" sz="1050" dirty="0"/>
                        <a:t>3 DIC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050" dirty="0"/>
                        <a:t>4</a:t>
                      </a:r>
                      <a:r>
                        <a:rPr lang="es-MX" sz="1050" baseline="0" dirty="0"/>
                        <a:t> </a:t>
                      </a:r>
                      <a:r>
                        <a:rPr lang="es-MX" sz="1050" dirty="0"/>
                        <a:t>DIC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050" dirty="0"/>
                        <a:t>5 DIC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050" dirty="0"/>
                        <a:t>6 DIC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050" dirty="0"/>
                        <a:t>7 DIC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8984769"/>
                  </a:ext>
                </a:extLst>
              </a:tr>
              <a:tr h="702129">
                <a:tc>
                  <a:txBody>
                    <a:bodyPr/>
                    <a:lstStyle/>
                    <a:p>
                      <a:r>
                        <a:rPr lang="es-MX" sz="1050" dirty="0"/>
                        <a:t>10 DIC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050" dirty="0"/>
                        <a:t>11 DIC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050" dirty="0"/>
                        <a:t>12 DIC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050" dirty="0"/>
                        <a:t>13 DIC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050" dirty="0"/>
                        <a:t>14 DIC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019175"/>
                  </a:ext>
                </a:extLst>
              </a:tr>
              <a:tr h="1141627">
                <a:tc>
                  <a:txBody>
                    <a:bodyPr/>
                    <a:lstStyle/>
                    <a:p>
                      <a:r>
                        <a:rPr lang="es-MX" sz="1050" dirty="0"/>
                        <a:t>17 DIC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050" dirty="0"/>
                        <a:t>18 DIC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050" dirty="0"/>
                        <a:t>19 DIC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703343"/>
                  </a:ext>
                </a:extLst>
              </a:tr>
            </a:tbl>
          </a:graphicData>
        </a:graphic>
      </p:graphicFrame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204" y="1255978"/>
            <a:ext cx="1018120" cy="32921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/>
          <a:srcRect l="6652" t="1189" r="74036" b="84054"/>
          <a:stretch/>
        </p:blipFill>
        <p:spPr>
          <a:xfrm>
            <a:off x="1623639" y="1250984"/>
            <a:ext cx="331422" cy="327819"/>
          </a:xfrm>
          <a:prstGeom prst="rect">
            <a:avLst/>
          </a:prstGeom>
        </p:spPr>
      </p:pic>
      <p:pic>
        <p:nvPicPr>
          <p:cNvPr id="8" name="Picture 2" descr="Resultado de imagen para caritas de conducta para colorear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60" t="1135" r="40298" b="84433"/>
          <a:stretch/>
        </p:blipFill>
        <p:spPr bwMode="auto">
          <a:xfrm>
            <a:off x="1984461" y="1255978"/>
            <a:ext cx="303662" cy="311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3"/>
          <a:srcRect l="70413" t="1478" r="10694" b="84576"/>
          <a:stretch/>
        </p:blipFill>
        <p:spPr>
          <a:xfrm>
            <a:off x="2317523" y="1255859"/>
            <a:ext cx="326079" cy="311586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3"/>
          <a:srcRect l="6652" t="1189" r="74036" b="84054"/>
          <a:stretch/>
        </p:blipFill>
        <p:spPr>
          <a:xfrm>
            <a:off x="2985168" y="1250984"/>
            <a:ext cx="331422" cy="327819"/>
          </a:xfrm>
          <a:prstGeom prst="rect">
            <a:avLst/>
          </a:prstGeom>
        </p:spPr>
      </p:pic>
      <p:pic>
        <p:nvPicPr>
          <p:cNvPr id="11" name="Picture 2" descr="Resultado de imagen para caritas de conducta para colorear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60" t="1135" r="40298" b="84433"/>
          <a:stretch/>
        </p:blipFill>
        <p:spPr bwMode="auto">
          <a:xfrm>
            <a:off x="3345990" y="1255978"/>
            <a:ext cx="303662" cy="311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3"/>
          <a:srcRect l="70413" t="1478" r="10694" b="84576"/>
          <a:stretch/>
        </p:blipFill>
        <p:spPr>
          <a:xfrm>
            <a:off x="3679052" y="1255859"/>
            <a:ext cx="326079" cy="311586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3"/>
          <a:srcRect l="6652" t="1189" r="74036" b="84054"/>
          <a:stretch/>
        </p:blipFill>
        <p:spPr>
          <a:xfrm>
            <a:off x="4277032" y="1246109"/>
            <a:ext cx="331422" cy="327819"/>
          </a:xfrm>
          <a:prstGeom prst="rect">
            <a:avLst/>
          </a:prstGeom>
        </p:spPr>
      </p:pic>
      <p:pic>
        <p:nvPicPr>
          <p:cNvPr id="14" name="Picture 2" descr="Resultado de imagen para caritas de conducta para colorear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60" t="1135" r="40298" b="84433"/>
          <a:stretch/>
        </p:blipFill>
        <p:spPr bwMode="auto">
          <a:xfrm>
            <a:off x="4637854" y="1251103"/>
            <a:ext cx="303662" cy="311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n 14"/>
          <p:cNvPicPr>
            <a:picLocks noChangeAspect="1"/>
          </p:cNvPicPr>
          <p:nvPr/>
        </p:nvPicPr>
        <p:blipFill rotWithShape="1">
          <a:blip r:embed="rId3"/>
          <a:srcRect l="70413" t="1478" r="10694" b="84576"/>
          <a:stretch/>
        </p:blipFill>
        <p:spPr>
          <a:xfrm>
            <a:off x="4970916" y="1250984"/>
            <a:ext cx="326079" cy="311586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 rotWithShape="1">
          <a:blip r:embed="rId3"/>
          <a:srcRect l="6652" t="1189" r="74036" b="84054"/>
          <a:stretch/>
        </p:blipFill>
        <p:spPr>
          <a:xfrm>
            <a:off x="297361" y="1910989"/>
            <a:ext cx="331422" cy="327819"/>
          </a:xfrm>
          <a:prstGeom prst="rect">
            <a:avLst/>
          </a:prstGeom>
        </p:spPr>
      </p:pic>
      <p:pic>
        <p:nvPicPr>
          <p:cNvPr id="17" name="Picture 2" descr="Resultado de imagen para caritas de conducta para colorear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60" t="1135" r="40298" b="84433"/>
          <a:stretch/>
        </p:blipFill>
        <p:spPr bwMode="auto">
          <a:xfrm>
            <a:off x="658183" y="1915983"/>
            <a:ext cx="303662" cy="311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Imagen 17"/>
          <p:cNvPicPr>
            <a:picLocks noChangeAspect="1"/>
          </p:cNvPicPr>
          <p:nvPr/>
        </p:nvPicPr>
        <p:blipFill rotWithShape="1">
          <a:blip r:embed="rId3"/>
          <a:srcRect l="70413" t="1478" r="10694" b="84576"/>
          <a:stretch/>
        </p:blipFill>
        <p:spPr>
          <a:xfrm>
            <a:off x="991245" y="1915864"/>
            <a:ext cx="326079" cy="311586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 rotWithShape="1">
          <a:blip r:embed="rId3"/>
          <a:srcRect l="6652" t="1189" r="74036" b="84054"/>
          <a:stretch/>
        </p:blipFill>
        <p:spPr>
          <a:xfrm>
            <a:off x="1653039" y="1922466"/>
            <a:ext cx="331422" cy="327819"/>
          </a:xfrm>
          <a:prstGeom prst="rect">
            <a:avLst/>
          </a:prstGeom>
        </p:spPr>
      </p:pic>
      <p:pic>
        <p:nvPicPr>
          <p:cNvPr id="20" name="Picture 2" descr="Resultado de imagen para caritas de conducta para colorear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60" t="1135" r="40298" b="84433"/>
          <a:stretch/>
        </p:blipFill>
        <p:spPr bwMode="auto">
          <a:xfrm>
            <a:off x="2013861" y="1927460"/>
            <a:ext cx="303662" cy="311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Imagen 20"/>
          <p:cNvPicPr>
            <a:picLocks noChangeAspect="1"/>
          </p:cNvPicPr>
          <p:nvPr/>
        </p:nvPicPr>
        <p:blipFill rotWithShape="1">
          <a:blip r:embed="rId3"/>
          <a:srcRect l="70413" t="1478" r="10694" b="84576"/>
          <a:stretch/>
        </p:blipFill>
        <p:spPr>
          <a:xfrm>
            <a:off x="2346923" y="1927341"/>
            <a:ext cx="326079" cy="311586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 rotWithShape="1">
          <a:blip r:embed="rId3"/>
          <a:srcRect l="6652" t="1189" r="74036" b="84054"/>
          <a:stretch/>
        </p:blipFill>
        <p:spPr>
          <a:xfrm>
            <a:off x="2955768" y="1933824"/>
            <a:ext cx="331422" cy="327819"/>
          </a:xfrm>
          <a:prstGeom prst="rect">
            <a:avLst/>
          </a:prstGeom>
        </p:spPr>
      </p:pic>
      <p:pic>
        <p:nvPicPr>
          <p:cNvPr id="23" name="Picture 2" descr="Resultado de imagen para caritas de conducta para colorear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60" t="1135" r="40298" b="84433"/>
          <a:stretch/>
        </p:blipFill>
        <p:spPr bwMode="auto">
          <a:xfrm>
            <a:off x="3316590" y="1938818"/>
            <a:ext cx="303662" cy="311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Imagen 23"/>
          <p:cNvPicPr>
            <a:picLocks noChangeAspect="1"/>
          </p:cNvPicPr>
          <p:nvPr/>
        </p:nvPicPr>
        <p:blipFill rotWithShape="1">
          <a:blip r:embed="rId3"/>
          <a:srcRect l="70413" t="1478" r="10694" b="84576"/>
          <a:stretch/>
        </p:blipFill>
        <p:spPr>
          <a:xfrm>
            <a:off x="3649652" y="1938699"/>
            <a:ext cx="326079" cy="311586"/>
          </a:xfrm>
          <a:prstGeom prst="rect">
            <a:avLst/>
          </a:prstGeom>
        </p:spPr>
      </p:pic>
      <p:pic>
        <p:nvPicPr>
          <p:cNvPr id="25" name="Imagen 24"/>
          <p:cNvPicPr>
            <a:picLocks noChangeAspect="1"/>
          </p:cNvPicPr>
          <p:nvPr/>
        </p:nvPicPr>
        <p:blipFill rotWithShape="1">
          <a:blip r:embed="rId3"/>
          <a:srcRect l="6652" t="1189" r="74036" b="84054"/>
          <a:stretch/>
        </p:blipFill>
        <p:spPr>
          <a:xfrm>
            <a:off x="4277032" y="1945182"/>
            <a:ext cx="331422" cy="327819"/>
          </a:xfrm>
          <a:prstGeom prst="rect">
            <a:avLst/>
          </a:prstGeom>
        </p:spPr>
      </p:pic>
      <p:pic>
        <p:nvPicPr>
          <p:cNvPr id="26" name="Picture 2" descr="Resultado de imagen para caritas de conducta para colorear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60" t="1135" r="40298" b="84433"/>
          <a:stretch/>
        </p:blipFill>
        <p:spPr bwMode="auto">
          <a:xfrm>
            <a:off x="4637854" y="1950176"/>
            <a:ext cx="303662" cy="311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Imagen 26"/>
          <p:cNvPicPr>
            <a:picLocks noChangeAspect="1"/>
          </p:cNvPicPr>
          <p:nvPr/>
        </p:nvPicPr>
        <p:blipFill rotWithShape="1">
          <a:blip r:embed="rId3"/>
          <a:srcRect l="70413" t="1478" r="10694" b="84576"/>
          <a:stretch/>
        </p:blipFill>
        <p:spPr>
          <a:xfrm>
            <a:off x="4970916" y="1950057"/>
            <a:ext cx="326079" cy="311586"/>
          </a:xfrm>
          <a:prstGeom prst="rect">
            <a:avLst/>
          </a:prstGeom>
        </p:spPr>
      </p:pic>
      <p:pic>
        <p:nvPicPr>
          <p:cNvPr id="28" name="Imagen 27"/>
          <p:cNvPicPr>
            <a:picLocks noChangeAspect="1"/>
          </p:cNvPicPr>
          <p:nvPr/>
        </p:nvPicPr>
        <p:blipFill rotWithShape="1">
          <a:blip r:embed="rId3"/>
          <a:srcRect l="6652" t="1189" r="74036" b="84054"/>
          <a:stretch/>
        </p:blipFill>
        <p:spPr>
          <a:xfrm>
            <a:off x="5574306" y="1922347"/>
            <a:ext cx="331422" cy="327819"/>
          </a:xfrm>
          <a:prstGeom prst="rect">
            <a:avLst/>
          </a:prstGeom>
        </p:spPr>
      </p:pic>
      <p:pic>
        <p:nvPicPr>
          <p:cNvPr id="29" name="Picture 2" descr="Resultado de imagen para caritas de conducta para colorear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60" t="1135" r="40298" b="84433"/>
          <a:stretch/>
        </p:blipFill>
        <p:spPr bwMode="auto">
          <a:xfrm>
            <a:off x="5935128" y="1927341"/>
            <a:ext cx="303662" cy="311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Imagen 29"/>
          <p:cNvPicPr>
            <a:picLocks noChangeAspect="1"/>
          </p:cNvPicPr>
          <p:nvPr/>
        </p:nvPicPr>
        <p:blipFill rotWithShape="1">
          <a:blip r:embed="rId3"/>
          <a:srcRect l="70413" t="1478" r="10694" b="84576"/>
          <a:stretch/>
        </p:blipFill>
        <p:spPr>
          <a:xfrm>
            <a:off x="6268190" y="1927222"/>
            <a:ext cx="326079" cy="311586"/>
          </a:xfrm>
          <a:prstGeom prst="rect">
            <a:avLst/>
          </a:prstGeom>
        </p:spPr>
      </p:pic>
      <p:pic>
        <p:nvPicPr>
          <p:cNvPr id="31" name="Imagen 30"/>
          <p:cNvPicPr>
            <a:picLocks noChangeAspect="1"/>
          </p:cNvPicPr>
          <p:nvPr/>
        </p:nvPicPr>
        <p:blipFill rotWithShape="1">
          <a:blip r:embed="rId3"/>
          <a:srcRect l="6652" t="1189" r="74036" b="84054"/>
          <a:stretch/>
        </p:blipFill>
        <p:spPr>
          <a:xfrm>
            <a:off x="297361" y="2610204"/>
            <a:ext cx="331422" cy="327819"/>
          </a:xfrm>
          <a:prstGeom prst="rect">
            <a:avLst/>
          </a:prstGeom>
        </p:spPr>
      </p:pic>
      <p:pic>
        <p:nvPicPr>
          <p:cNvPr id="32" name="Picture 2" descr="Resultado de imagen para caritas de conducta para colorear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60" t="1135" r="40298" b="84433"/>
          <a:stretch/>
        </p:blipFill>
        <p:spPr bwMode="auto">
          <a:xfrm>
            <a:off x="658183" y="2615198"/>
            <a:ext cx="303662" cy="311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Imagen 32"/>
          <p:cNvPicPr>
            <a:picLocks noChangeAspect="1"/>
          </p:cNvPicPr>
          <p:nvPr/>
        </p:nvPicPr>
        <p:blipFill rotWithShape="1">
          <a:blip r:embed="rId3"/>
          <a:srcRect l="70413" t="1478" r="10694" b="84576"/>
          <a:stretch/>
        </p:blipFill>
        <p:spPr>
          <a:xfrm>
            <a:off x="991245" y="2615079"/>
            <a:ext cx="326079" cy="311586"/>
          </a:xfrm>
          <a:prstGeom prst="rect">
            <a:avLst/>
          </a:prstGeom>
        </p:spPr>
      </p:pic>
      <p:pic>
        <p:nvPicPr>
          <p:cNvPr id="34" name="Imagen 33"/>
          <p:cNvPicPr>
            <a:picLocks noChangeAspect="1"/>
          </p:cNvPicPr>
          <p:nvPr/>
        </p:nvPicPr>
        <p:blipFill rotWithShape="1">
          <a:blip r:embed="rId3"/>
          <a:srcRect l="6652" t="1189" r="74036" b="84054"/>
          <a:stretch/>
        </p:blipFill>
        <p:spPr>
          <a:xfrm>
            <a:off x="1634287" y="2565875"/>
            <a:ext cx="331422" cy="327819"/>
          </a:xfrm>
          <a:prstGeom prst="rect">
            <a:avLst/>
          </a:prstGeom>
        </p:spPr>
      </p:pic>
      <p:pic>
        <p:nvPicPr>
          <p:cNvPr id="35" name="Picture 2" descr="Resultado de imagen para caritas de conducta para colorear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60" t="1135" r="40298" b="84433"/>
          <a:stretch/>
        </p:blipFill>
        <p:spPr bwMode="auto">
          <a:xfrm>
            <a:off x="1995109" y="2570869"/>
            <a:ext cx="303662" cy="311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Imagen 35"/>
          <p:cNvPicPr>
            <a:picLocks noChangeAspect="1"/>
          </p:cNvPicPr>
          <p:nvPr/>
        </p:nvPicPr>
        <p:blipFill rotWithShape="1">
          <a:blip r:embed="rId3"/>
          <a:srcRect l="70413" t="1478" r="10694" b="84576"/>
          <a:stretch/>
        </p:blipFill>
        <p:spPr>
          <a:xfrm>
            <a:off x="2328171" y="2570750"/>
            <a:ext cx="326079" cy="311586"/>
          </a:xfrm>
          <a:prstGeom prst="rect">
            <a:avLst/>
          </a:prstGeom>
        </p:spPr>
      </p:pic>
      <p:pic>
        <p:nvPicPr>
          <p:cNvPr id="37" name="Imagen 36"/>
          <p:cNvPicPr>
            <a:picLocks noChangeAspect="1"/>
          </p:cNvPicPr>
          <p:nvPr/>
        </p:nvPicPr>
        <p:blipFill rotWithShape="1">
          <a:blip r:embed="rId3"/>
          <a:srcRect l="6652" t="1189" r="74036" b="84054"/>
          <a:stretch/>
        </p:blipFill>
        <p:spPr>
          <a:xfrm>
            <a:off x="2955768" y="2554398"/>
            <a:ext cx="331422" cy="327819"/>
          </a:xfrm>
          <a:prstGeom prst="rect">
            <a:avLst/>
          </a:prstGeom>
        </p:spPr>
      </p:pic>
      <p:pic>
        <p:nvPicPr>
          <p:cNvPr id="38" name="Picture 2" descr="Resultado de imagen para caritas de conducta para colorear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60" t="1135" r="40298" b="84433"/>
          <a:stretch/>
        </p:blipFill>
        <p:spPr bwMode="auto">
          <a:xfrm>
            <a:off x="3316590" y="2559392"/>
            <a:ext cx="303662" cy="311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Imagen 38"/>
          <p:cNvPicPr>
            <a:picLocks noChangeAspect="1"/>
          </p:cNvPicPr>
          <p:nvPr/>
        </p:nvPicPr>
        <p:blipFill rotWithShape="1">
          <a:blip r:embed="rId3"/>
          <a:srcRect l="70413" t="1478" r="10694" b="84576"/>
          <a:stretch/>
        </p:blipFill>
        <p:spPr>
          <a:xfrm>
            <a:off x="3649652" y="2559273"/>
            <a:ext cx="326079" cy="311586"/>
          </a:xfrm>
          <a:prstGeom prst="rect">
            <a:avLst/>
          </a:prstGeom>
        </p:spPr>
      </p:pic>
      <p:pic>
        <p:nvPicPr>
          <p:cNvPr id="40" name="Imagen 39"/>
          <p:cNvPicPr>
            <a:picLocks noChangeAspect="1"/>
          </p:cNvPicPr>
          <p:nvPr/>
        </p:nvPicPr>
        <p:blipFill rotWithShape="1">
          <a:blip r:embed="rId3"/>
          <a:srcRect l="6652" t="1189" r="74036" b="84054"/>
          <a:stretch/>
        </p:blipFill>
        <p:spPr>
          <a:xfrm>
            <a:off x="4247632" y="2565875"/>
            <a:ext cx="331422" cy="327819"/>
          </a:xfrm>
          <a:prstGeom prst="rect">
            <a:avLst/>
          </a:prstGeom>
        </p:spPr>
      </p:pic>
      <p:pic>
        <p:nvPicPr>
          <p:cNvPr id="41" name="Picture 2" descr="Resultado de imagen para caritas de conducta para colorear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60" t="1135" r="40298" b="84433"/>
          <a:stretch/>
        </p:blipFill>
        <p:spPr bwMode="auto">
          <a:xfrm>
            <a:off x="4608454" y="2570869"/>
            <a:ext cx="303662" cy="311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Imagen 41"/>
          <p:cNvPicPr>
            <a:picLocks noChangeAspect="1"/>
          </p:cNvPicPr>
          <p:nvPr/>
        </p:nvPicPr>
        <p:blipFill rotWithShape="1">
          <a:blip r:embed="rId3"/>
          <a:srcRect l="70413" t="1478" r="10694" b="84576"/>
          <a:stretch/>
        </p:blipFill>
        <p:spPr>
          <a:xfrm>
            <a:off x="4941516" y="2570750"/>
            <a:ext cx="326079" cy="311586"/>
          </a:xfrm>
          <a:prstGeom prst="rect">
            <a:avLst/>
          </a:prstGeom>
        </p:spPr>
      </p:pic>
      <p:pic>
        <p:nvPicPr>
          <p:cNvPr id="43" name="Imagen 42"/>
          <p:cNvPicPr>
            <a:picLocks noChangeAspect="1"/>
          </p:cNvPicPr>
          <p:nvPr/>
        </p:nvPicPr>
        <p:blipFill rotWithShape="1">
          <a:blip r:embed="rId3"/>
          <a:srcRect l="6652" t="1189" r="74036" b="84054"/>
          <a:stretch/>
        </p:blipFill>
        <p:spPr>
          <a:xfrm>
            <a:off x="5555357" y="2549523"/>
            <a:ext cx="331422" cy="327819"/>
          </a:xfrm>
          <a:prstGeom prst="rect">
            <a:avLst/>
          </a:prstGeom>
        </p:spPr>
      </p:pic>
      <p:pic>
        <p:nvPicPr>
          <p:cNvPr id="44" name="Picture 2" descr="Resultado de imagen para caritas de conducta para colorear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60" t="1135" r="40298" b="84433"/>
          <a:stretch/>
        </p:blipFill>
        <p:spPr bwMode="auto">
          <a:xfrm>
            <a:off x="5916179" y="2554517"/>
            <a:ext cx="303662" cy="311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Imagen 44"/>
          <p:cNvPicPr>
            <a:picLocks noChangeAspect="1"/>
          </p:cNvPicPr>
          <p:nvPr/>
        </p:nvPicPr>
        <p:blipFill rotWithShape="1">
          <a:blip r:embed="rId3"/>
          <a:srcRect l="70413" t="1478" r="10694" b="84576"/>
          <a:stretch/>
        </p:blipFill>
        <p:spPr>
          <a:xfrm>
            <a:off x="6249241" y="2554398"/>
            <a:ext cx="326079" cy="311586"/>
          </a:xfrm>
          <a:prstGeom prst="rect">
            <a:avLst/>
          </a:prstGeom>
        </p:spPr>
      </p:pic>
      <p:pic>
        <p:nvPicPr>
          <p:cNvPr id="46" name="Imagen 45"/>
          <p:cNvPicPr>
            <a:picLocks noChangeAspect="1"/>
          </p:cNvPicPr>
          <p:nvPr/>
        </p:nvPicPr>
        <p:blipFill rotWithShape="1">
          <a:blip r:embed="rId3"/>
          <a:srcRect l="6652" t="1189" r="74036" b="84054"/>
          <a:stretch/>
        </p:blipFill>
        <p:spPr>
          <a:xfrm>
            <a:off x="347400" y="3293297"/>
            <a:ext cx="331422" cy="327819"/>
          </a:xfrm>
          <a:prstGeom prst="rect">
            <a:avLst/>
          </a:prstGeom>
        </p:spPr>
      </p:pic>
      <p:pic>
        <p:nvPicPr>
          <p:cNvPr id="47" name="Picture 2" descr="Resultado de imagen para caritas de conducta para colorear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60" t="1135" r="40298" b="84433"/>
          <a:stretch/>
        </p:blipFill>
        <p:spPr bwMode="auto">
          <a:xfrm>
            <a:off x="708222" y="3298291"/>
            <a:ext cx="303662" cy="311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Imagen 47"/>
          <p:cNvPicPr>
            <a:picLocks noChangeAspect="1"/>
          </p:cNvPicPr>
          <p:nvPr/>
        </p:nvPicPr>
        <p:blipFill rotWithShape="1">
          <a:blip r:embed="rId3"/>
          <a:srcRect l="70413" t="1478" r="10694" b="84576"/>
          <a:stretch/>
        </p:blipFill>
        <p:spPr>
          <a:xfrm>
            <a:off x="1041284" y="3298172"/>
            <a:ext cx="326079" cy="311586"/>
          </a:xfrm>
          <a:prstGeom prst="rect">
            <a:avLst/>
          </a:prstGeom>
        </p:spPr>
      </p:pic>
      <p:pic>
        <p:nvPicPr>
          <p:cNvPr id="49" name="Imagen 48"/>
          <p:cNvPicPr>
            <a:picLocks noChangeAspect="1"/>
          </p:cNvPicPr>
          <p:nvPr/>
        </p:nvPicPr>
        <p:blipFill rotWithShape="1">
          <a:blip r:embed="rId3"/>
          <a:srcRect l="6652" t="1189" r="74036" b="84054"/>
          <a:stretch/>
        </p:blipFill>
        <p:spPr>
          <a:xfrm>
            <a:off x="1594239" y="3293297"/>
            <a:ext cx="331422" cy="327819"/>
          </a:xfrm>
          <a:prstGeom prst="rect">
            <a:avLst/>
          </a:prstGeom>
        </p:spPr>
      </p:pic>
      <p:pic>
        <p:nvPicPr>
          <p:cNvPr id="50" name="Picture 2" descr="Resultado de imagen para caritas de conducta para colorear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60" t="1135" r="40298" b="84433"/>
          <a:stretch/>
        </p:blipFill>
        <p:spPr bwMode="auto">
          <a:xfrm>
            <a:off x="1955061" y="3298291"/>
            <a:ext cx="303662" cy="311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Imagen 50"/>
          <p:cNvPicPr>
            <a:picLocks noChangeAspect="1"/>
          </p:cNvPicPr>
          <p:nvPr/>
        </p:nvPicPr>
        <p:blipFill rotWithShape="1">
          <a:blip r:embed="rId3"/>
          <a:srcRect l="70413" t="1478" r="10694" b="84576"/>
          <a:stretch/>
        </p:blipFill>
        <p:spPr>
          <a:xfrm>
            <a:off x="2288123" y="3298172"/>
            <a:ext cx="326079" cy="311586"/>
          </a:xfrm>
          <a:prstGeom prst="rect">
            <a:avLst/>
          </a:prstGeom>
        </p:spPr>
      </p:pic>
      <p:pic>
        <p:nvPicPr>
          <p:cNvPr id="52" name="Imagen 51"/>
          <p:cNvPicPr>
            <a:picLocks noChangeAspect="1"/>
          </p:cNvPicPr>
          <p:nvPr/>
        </p:nvPicPr>
        <p:blipFill rotWithShape="1">
          <a:blip r:embed="rId3"/>
          <a:srcRect l="6652" t="1189" r="74036" b="84054"/>
          <a:stretch/>
        </p:blipFill>
        <p:spPr>
          <a:xfrm>
            <a:off x="2931504" y="3281820"/>
            <a:ext cx="331422" cy="327819"/>
          </a:xfrm>
          <a:prstGeom prst="rect">
            <a:avLst/>
          </a:prstGeom>
        </p:spPr>
      </p:pic>
      <p:pic>
        <p:nvPicPr>
          <p:cNvPr id="53" name="Picture 2" descr="Resultado de imagen para caritas de conducta para colorear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60" t="1135" r="40298" b="84433"/>
          <a:stretch/>
        </p:blipFill>
        <p:spPr bwMode="auto">
          <a:xfrm>
            <a:off x="3292326" y="3286814"/>
            <a:ext cx="303662" cy="311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Imagen 53"/>
          <p:cNvPicPr>
            <a:picLocks noChangeAspect="1"/>
          </p:cNvPicPr>
          <p:nvPr/>
        </p:nvPicPr>
        <p:blipFill rotWithShape="1">
          <a:blip r:embed="rId3"/>
          <a:srcRect l="70413" t="1478" r="10694" b="84576"/>
          <a:stretch/>
        </p:blipFill>
        <p:spPr>
          <a:xfrm>
            <a:off x="3625388" y="3286695"/>
            <a:ext cx="326079" cy="311586"/>
          </a:xfrm>
          <a:prstGeom prst="rect">
            <a:avLst/>
          </a:prstGeom>
        </p:spPr>
      </p:pic>
      <p:graphicFrame>
        <p:nvGraphicFramePr>
          <p:cNvPr id="55" name="Tabla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797428"/>
              </p:ext>
            </p:extLst>
          </p:nvPr>
        </p:nvGraphicFramePr>
        <p:xfrm>
          <a:off x="193887" y="4264769"/>
          <a:ext cx="6577617" cy="158265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92539">
                  <a:extLst>
                    <a:ext uri="{9D8B030D-6E8A-4147-A177-3AD203B41FA5}">
                      <a16:colId xmlns:a16="http://schemas.microsoft.com/office/drawing/2014/main" val="1373105254"/>
                    </a:ext>
                  </a:extLst>
                </a:gridCol>
                <a:gridCol w="2192539">
                  <a:extLst>
                    <a:ext uri="{9D8B030D-6E8A-4147-A177-3AD203B41FA5}">
                      <a16:colId xmlns:a16="http://schemas.microsoft.com/office/drawing/2014/main" val="4042818654"/>
                    </a:ext>
                  </a:extLst>
                </a:gridCol>
                <a:gridCol w="2192539">
                  <a:extLst>
                    <a:ext uri="{9D8B030D-6E8A-4147-A177-3AD203B41FA5}">
                      <a16:colId xmlns:a16="http://schemas.microsoft.com/office/drawing/2014/main" val="1272835972"/>
                    </a:ext>
                  </a:extLst>
                </a:gridCol>
              </a:tblGrid>
              <a:tr h="371079">
                <a:tc>
                  <a:txBody>
                    <a:bodyPr/>
                    <a:lstStyle/>
                    <a:p>
                      <a:pPr algn="ctr"/>
                      <a:r>
                        <a:rPr lang="es-MX" b="1" dirty="0"/>
                        <a:t>EXCELENTE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b="1" dirty="0"/>
                        <a:t>REGULAR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b="1" dirty="0"/>
                        <a:t>MALA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2902221"/>
                  </a:ext>
                </a:extLst>
              </a:tr>
              <a:tr h="638766"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MX" sz="1050" b="0" dirty="0"/>
                        <a:t>Cumplió con sus trabajos a tiempo.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MX" sz="1050" b="0" dirty="0"/>
                        <a:t>Respeta</a:t>
                      </a:r>
                      <a:r>
                        <a:rPr lang="es-MX" sz="1050" b="0" baseline="0" dirty="0"/>
                        <a:t> a sus compañeros.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MX" sz="1050" b="0" baseline="0" dirty="0"/>
                        <a:t>Sigue indicaciones del docente.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MX" sz="1050" b="0" baseline="0" dirty="0"/>
                        <a:t>Hace el aseo el día establecido</a:t>
                      </a:r>
                      <a:endParaRPr lang="es-MX" sz="105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MX" sz="1050" b="0" dirty="0"/>
                        <a:t>Cumple con sus trabajos a destiempo.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MX" sz="1050" b="0" dirty="0"/>
                        <a:t>Se le</a:t>
                      </a:r>
                      <a:r>
                        <a:rPr lang="es-MX" sz="1050" b="0" baseline="0" dirty="0"/>
                        <a:t> llamó la atención 2 veces.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MX" sz="1050" b="0" baseline="0" dirty="0"/>
                        <a:t>No realiza el aseo el día establecido. </a:t>
                      </a:r>
                      <a:endParaRPr lang="es-MX" sz="105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MX" sz="1050" b="0" dirty="0"/>
                        <a:t>Cuando</a:t>
                      </a:r>
                      <a:r>
                        <a:rPr lang="es-MX" sz="1050" b="0" baseline="0" dirty="0"/>
                        <a:t> te llaman la atención 3 o mas veces.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MX" sz="1050" b="0" baseline="0" dirty="0"/>
                        <a:t>Al pelear con un compañero.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MX" sz="1050" b="0" baseline="0" dirty="0"/>
                        <a:t>Faltar el respeto.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MX" sz="1050" b="0" baseline="0" dirty="0"/>
                        <a:t>Decir groserías.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MX" sz="1050" b="0" baseline="0" dirty="0"/>
                        <a:t>Hacer berrinches.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MX" sz="1050" b="0" baseline="0" dirty="0"/>
                        <a:t>No cumplir con las tareas.</a:t>
                      </a:r>
                      <a:endParaRPr lang="es-MX" sz="105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2224511"/>
                  </a:ext>
                </a:extLst>
              </a:tr>
            </a:tbl>
          </a:graphicData>
        </a:graphic>
      </p:graphicFrame>
      <p:pic>
        <p:nvPicPr>
          <p:cNvPr id="56" name="Imagen 55"/>
          <p:cNvPicPr>
            <a:picLocks noChangeAspect="1"/>
          </p:cNvPicPr>
          <p:nvPr/>
        </p:nvPicPr>
        <p:blipFill rotWithShape="1">
          <a:blip r:embed="rId3"/>
          <a:srcRect l="6652" t="1189" r="74036" b="84054"/>
          <a:stretch/>
        </p:blipFill>
        <p:spPr>
          <a:xfrm>
            <a:off x="1899457" y="4292937"/>
            <a:ext cx="331422" cy="327819"/>
          </a:xfrm>
          <a:prstGeom prst="rect">
            <a:avLst/>
          </a:prstGeom>
        </p:spPr>
      </p:pic>
      <p:pic>
        <p:nvPicPr>
          <p:cNvPr id="57" name="Picture 2" descr="Resultado de imagen para caritas de conducta para colorear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60" t="1135" r="40298" b="84433"/>
          <a:stretch/>
        </p:blipFill>
        <p:spPr bwMode="auto">
          <a:xfrm>
            <a:off x="4147108" y="4301292"/>
            <a:ext cx="303662" cy="311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Imagen 57"/>
          <p:cNvPicPr>
            <a:picLocks noChangeAspect="1"/>
          </p:cNvPicPr>
          <p:nvPr/>
        </p:nvPicPr>
        <p:blipFill rotWithShape="1">
          <a:blip r:embed="rId3"/>
          <a:srcRect l="70413" t="1478" r="10694" b="84576"/>
          <a:stretch/>
        </p:blipFill>
        <p:spPr>
          <a:xfrm>
            <a:off x="6197090" y="4301054"/>
            <a:ext cx="326079" cy="311586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102407" y="5925291"/>
            <a:ext cx="659233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50" b="1" dirty="0"/>
              <a:t>OBSERVACIONES: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</p:txBody>
      </p:sp>
      <p:graphicFrame>
        <p:nvGraphicFramePr>
          <p:cNvPr id="59" name="Tabla 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4650966"/>
              </p:ext>
            </p:extLst>
          </p:nvPr>
        </p:nvGraphicFramePr>
        <p:xfrm>
          <a:off x="120942" y="8362758"/>
          <a:ext cx="6573795" cy="63111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24463">
                  <a:extLst>
                    <a:ext uri="{9D8B030D-6E8A-4147-A177-3AD203B41FA5}">
                      <a16:colId xmlns:a16="http://schemas.microsoft.com/office/drawing/2014/main" val="2562053612"/>
                    </a:ext>
                  </a:extLst>
                </a:gridCol>
                <a:gridCol w="1408670">
                  <a:extLst>
                    <a:ext uri="{9D8B030D-6E8A-4147-A177-3AD203B41FA5}">
                      <a16:colId xmlns:a16="http://schemas.microsoft.com/office/drawing/2014/main" val="1977228982"/>
                    </a:ext>
                  </a:extLst>
                </a:gridCol>
                <a:gridCol w="1390834">
                  <a:extLst>
                    <a:ext uri="{9D8B030D-6E8A-4147-A177-3AD203B41FA5}">
                      <a16:colId xmlns:a16="http://schemas.microsoft.com/office/drawing/2014/main" val="3482636744"/>
                    </a:ext>
                  </a:extLst>
                </a:gridCol>
                <a:gridCol w="1324914">
                  <a:extLst>
                    <a:ext uri="{9D8B030D-6E8A-4147-A177-3AD203B41FA5}">
                      <a16:colId xmlns:a16="http://schemas.microsoft.com/office/drawing/2014/main" val="2090278008"/>
                    </a:ext>
                  </a:extLst>
                </a:gridCol>
                <a:gridCol w="1324914">
                  <a:extLst>
                    <a:ext uri="{9D8B030D-6E8A-4147-A177-3AD203B41FA5}">
                      <a16:colId xmlns:a16="http://schemas.microsoft.com/office/drawing/2014/main" val="379881213"/>
                    </a:ext>
                  </a:extLst>
                </a:gridCol>
              </a:tblGrid>
              <a:tr h="631117">
                <a:tc>
                  <a:txBody>
                    <a:bodyPr/>
                    <a:lstStyle/>
                    <a:p>
                      <a:pPr algn="ctr"/>
                      <a:r>
                        <a:rPr lang="es-MX" sz="1100" baseline="0" dirty="0">
                          <a:latin typeface="Century Gothic" panose="020B0502020202020204" pitchFamily="34" charset="0"/>
                        </a:rPr>
                        <a:t>26 AL 29 NOV</a:t>
                      </a:r>
                      <a:endParaRPr lang="es-MX" sz="11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100" baseline="0" dirty="0">
                          <a:latin typeface="Century Gothic" panose="020B0502020202020204" pitchFamily="34" charset="0"/>
                        </a:rPr>
                        <a:t>3 AL 7 DE DIC</a:t>
                      </a:r>
                      <a:endParaRPr lang="es-MX" sz="11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100" dirty="0">
                          <a:latin typeface="Century Gothic" panose="020B0502020202020204" pitchFamily="34" charset="0"/>
                        </a:rPr>
                        <a:t>10 AL 14 DE DIC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100" dirty="0">
                          <a:latin typeface="Century Gothic" panose="020B0502020202020204" pitchFamily="34" charset="0"/>
                        </a:rPr>
                        <a:t>5 AL 9 DE NOV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100" dirty="0">
                          <a:latin typeface="Century Gothic" panose="020B0502020202020204" pitchFamily="34" charset="0"/>
                        </a:rPr>
                        <a:t>12 AL 16 DE NOV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4493455"/>
                  </a:ext>
                </a:extLst>
              </a:tr>
            </a:tbl>
          </a:graphicData>
        </a:graphic>
      </p:graphicFrame>
      <p:sp>
        <p:nvSpPr>
          <p:cNvPr id="60" name="CuadroTexto 59"/>
          <p:cNvSpPr txBox="1"/>
          <p:nvPr/>
        </p:nvSpPr>
        <p:spPr>
          <a:xfrm>
            <a:off x="1220693" y="8005798"/>
            <a:ext cx="43742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dirty="0">
                <a:latin typeface="Arial Rounded MT Bold" panose="020F0704030504030204" pitchFamily="34" charset="0"/>
              </a:rPr>
              <a:t>Firma del padre de familia por semana:</a:t>
            </a:r>
          </a:p>
        </p:txBody>
      </p:sp>
    </p:spTree>
    <p:extLst>
      <p:ext uri="{BB962C8B-B14F-4D97-AF65-F5344CB8AC3E}">
        <p14:creationId xmlns:p14="http://schemas.microsoft.com/office/powerpoint/2010/main" val="11113224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 txBox="1">
            <a:spLocks noGrp="1"/>
          </p:cNvSpPr>
          <p:nvPr>
            <p:ph type="title"/>
          </p:nvPr>
        </p:nvSpPr>
        <p:spPr>
          <a:xfrm>
            <a:off x="545629" y="58427"/>
            <a:ext cx="5915025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b="1" dirty="0">
                <a:latin typeface="Arial Rounded MT Bold" panose="020F0704030504030204" pitchFamily="34" charset="0"/>
              </a:rPr>
              <a:t>Registro de conducta </a:t>
            </a:r>
          </a:p>
          <a:p>
            <a:pPr algn="ctr"/>
            <a:r>
              <a:rPr lang="es-MX" sz="1200" b="1" dirty="0">
                <a:latin typeface="Arial Rounded MT Bold" panose="020F0704030504030204" pitchFamily="34" charset="0"/>
              </a:rPr>
              <a:t>Diciembre </a:t>
            </a:r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9498339"/>
              </p:ext>
            </p:extLst>
          </p:nvPr>
        </p:nvGraphicFramePr>
        <p:xfrm>
          <a:off x="179173" y="613719"/>
          <a:ext cx="6592330" cy="289356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18466">
                  <a:extLst>
                    <a:ext uri="{9D8B030D-6E8A-4147-A177-3AD203B41FA5}">
                      <a16:colId xmlns:a16="http://schemas.microsoft.com/office/drawing/2014/main" val="1917429194"/>
                    </a:ext>
                  </a:extLst>
                </a:gridCol>
                <a:gridCol w="1318466">
                  <a:extLst>
                    <a:ext uri="{9D8B030D-6E8A-4147-A177-3AD203B41FA5}">
                      <a16:colId xmlns:a16="http://schemas.microsoft.com/office/drawing/2014/main" val="3841841760"/>
                    </a:ext>
                  </a:extLst>
                </a:gridCol>
                <a:gridCol w="1318466">
                  <a:extLst>
                    <a:ext uri="{9D8B030D-6E8A-4147-A177-3AD203B41FA5}">
                      <a16:colId xmlns:a16="http://schemas.microsoft.com/office/drawing/2014/main" val="3148752015"/>
                    </a:ext>
                  </a:extLst>
                </a:gridCol>
                <a:gridCol w="1318466">
                  <a:extLst>
                    <a:ext uri="{9D8B030D-6E8A-4147-A177-3AD203B41FA5}">
                      <a16:colId xmlns:a16="http://schemas.microsoft.com/office/drawing/2014/main" val="1954179558"/>
                    </a:ext>
                  </a:extLst>
                </a:gridCol>
                <a:gridCol w="1318466">
                  <a:extLst>
                    <a:ext uri="{9D8B030D-6E8A-4147-A177-3AD203B41FA5}">
                      <a16:colId xmlns:a16="http://schemas.microsoft.com/office/drawing/2014/main" val="3327558502"/>
                    </a:ext>
                  </a:extLst>
                </a:gridCol>
              </a:tblGrid>
              <a:tr h="362465">
                <a:tc>
                  <a:txBody>
                    <a:bodyPr/>
                    <a:lstStyle/>
                    <a:p>
                      <a:pPr algn="ctr"/>
                      <a:r>
                        <a:rPr lang="es-MX" b="1" dirty="0"/>
                        <a:t>LUNES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b="1" dirty="0"/>
                        <a:t>MARTES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b="1" dirty="0"/>
                        <a:t>MÍERCOLES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b="1" dirty="0"/>
                        <a:t>JUEVES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b="1" dirty="0"/>
                        <a:t>VIERNES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033408"/>
                  </a:ext>
                </a:extLst>
              </a:tr>
              <a:tr h="687345">
                <a:tc>
                  <a:txBody>
                    <a:bodyPr/>
                    <a:lstStyle/>
                    <a:p>
                      <a:r>
                        <a:rPr lang="es-MX" sz="1050" dirty="0"/>
                        <a:t>3 DIC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050" dirty="0"/>
                        <a:t>4</a:t>
                      </a:r>
                      <a:r>
                        <a:rPr lang="es-MX" sz="1050" baseline="0" dirty="0"/>
                        <a:t> </a:t>
                      </a:r>
                      <a:r>
                        <a:rPr lang="es-MX" sz="1050" dirty="0"/>
                        <a:t>DIC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050" dirty="0"/>
                        <a:t>5 DIC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050" dirty="0"/>
                        <a:t>6 DIC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050" dirty="0"/>
                        <a:t>7 DIC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8984769"/>
                  </a:ext>
                </a:extLst>
              </a:tr>
              <a:tr h="702129">
                <a:tc>
                  <a:txBody>
                    <a:bodyPr/>
                    <a:lstStyle/>
                    <a:p>
                      <a:r>
                        <a:rPr lang="es-MX" sz="1050" dirty="0"/>
                        <a:t>10 DIC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050" dirty="0"/>
                        <a:t>11 DIC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050" dirty="0"/>
                        <a:t>12 DIC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050" dirty="0"/>
                        <a:t>13 DIC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050" dirty="0"/>
                        <a:t>14 DIC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019175"/>
                  </a:ext>
                </a:extLst>
              </a:tr>
              <a:tr h="1141627">
                <a:tc>
                  <a:txBody>
                    <a:bodyPr/>
                    <a:lstStyle/>
                    <a:p>
                      <a:r>
                        <a:rPr lang="es-MX" sz="1050" dirty="0"/>
                        <a:t>17 DIC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050" dirty="0"/>
                        <a:t>18 DIC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050" dirty="0"/>
                        <a:t>19 DIC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703343"/>
                  </a:ext>
                </a:extLst>
              </a:tr>
            </a:tbl>
          </a:graphicData>
        </a:graphic>
      </p:graphicFrame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204" y="1255978"/>
            <a:ext cx="1018120" cy="32921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/>
          <a:srcRect l="6652" t="1189" r="74036" b="84054"/>
          <a:stretch/>
        </p:blipFill>
        <p:spPr>
          <a:xfrm>
            <a:off x="1623639" y="1250984"/>
            <a:ext cx="331422" cy="327819"/>
          </a:xfrm>
          <a:prstGeom prst="rect">
            <a:avLst/>
          </a:prstGeom>
        </p:spPr>
      </p:pic>
      <p:pic>
        <p:nvPicPr>
          <p:cNvPr id="8" name="Picture 2" descr="Resultado de imagen para caritas de conducta para colorear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60" t="1135" r="40298" b="84433"/>
          <a:stretch/>
        </p:blipFill>
        <p:spPr bwMode="auto">
          <a:xfrm>
            <a:off x="1984461" y="1255978"/>
            <a:ext cx="303662" cy="311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3"/>
          <a:srcRect l="70413" t="1478" r="10694" b="84576"/>
          <a:stretch/>
        </p:blipFill>
        <p:spPr>
          <a:xfrm>
            <a:off x="2317523" y="1255859"/>
            <a:ext cx="326079" cy="311586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3"/>
          <a:srcRect l="6652" t="1189" r="74036" b="84054"/>
          <a:stretch/>
        </p:blipFill>
        <p:spPr>
          <a:xfrm>
            <a:off x="2985168" y="1250984"/>
            <a:ext cx="331422" cy="327819"/>
          </a:xfrm>
          <a:prstGeom prst="rect">
            <a:avLst/>
          </a:prstGeom>
        </p:spPr>
      </p:pic>
      <p:pic>
        <p:nvPicPr>
          <p:cNvPr id="11" name="Picture 2" descr="Resultado de imagen para caritas de conducta para colorear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60" t="1135" r="40298" b="84433"/>
          <a:stretch/>
        </p:blipFill>
        <p:spPr bwMode="auto">
          <a:xfrm>
            <a:off x="3345990" y="1255978"/>
            <a:ext cx="303662" cy="311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3"/>
          <a:srcRect l="70413" t="1478" r="10694" b="84576"/>
          <a:stretch/>
        </p:blipFill>
        <p:spPr>
          <a:xfrm>
            <a:off x="3679052" y="1255859"/>
            <a:ext cx="326079" cy="311586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3"/>
          <a:srcRect l="6652" t="1189" r="74036" b="84054"/>
          <a:stretch/>
        </p:blipFill>
        <p:spPr>
          <a:xfrm>
            <a:off x="4277032" y="1246109"/>
            <a:ext cx="331422" cy="327819"/>
          </a:xfrm>
          <a:prstGeom prst="rect">
            <a:avLst/>
          </a:prstGeom>
        </p:spPr>
      </p:pic>
      <p:pic>
        <p:nvPicPr>
          <p:cNvPr id="14" name="Picture 2" descr="Resultado de imagen para caritas de conducta para colorear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60" t="1135" r="40298" b="84433"/>
          <a:stretch/>
        </p:blipFill>
        <p:spPr bwMode="auto">
          <a:xfrm>
            <a:off x="4637854" y="1251103"/>
            <a:ext cx="303662" cy="311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n 14"/>
          <p:cNvPicPr>
            <a:picLocks noChangeAspect="1"/>
          </p:cNvPicPr>
          <p:nvPr/>
        </p:nvPicPr>
        <p:blipFill rotWithShape="1">
          <a:blip r:embed="rId3"/>
          <a:srcRect l="70413" t="1478" r="10694" b="84576"/>
          <a:stretch/>
        </p:blipFill>
        <p:spPr>
          <a:xfrm>
            <a:off x="4970916" y="1250984"/>
            <a:ext cx="326079" cy="311586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 rotWithShape="1">
          <a:blip r:embed="rId3"/>
          <a:srcRect l="6652" t="1189" r="74036" b="84054"/>
          <a:stretch/>
        </p:blipFill>
        <p:spPr>
          <a:xfrm>
            <a:off x="297361" y="1910989"/>
            <a:ext cx="331422" cy="327819"/>
          </a:xfrm>
          <a:prstGeom prst="rect">
            <a:avLst/>
          </a:prstGeom>
        </p:spPr>
      </p:pic>
      <p:pic>
        <p:nvPicPr>
          <p:cNvPr id="17" name="Picture 2" descr="Resultado de imagen para caritas de conducta para colorear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60" t="1135" r="40298" b="84433"/>
          <a:stretch/>
        </p:blipFill>
        <p:spPr bwMode="auto">
          <a:xfrm>
            <a:off x="658183" y="1915983"/>
            <a:ext cx="303662" cy="311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Imagen 17"/>
          <p:cNvPicPr>
            <a:picLocks noChangeAspect="1"/>
          </p:cNvPicPr>
          <p:nvPr/>
        </p:nvPicPr>
        <p:blipFill rotWithShape="1">
          <a:blip r:embed="rId3"/>
          <a:srcRect l="70413" t="1478" r="10694" b="84576"/>
          <a:stretch/>
        </p:blipFill>
        <p:spPr>
          <a:xfrm>
            <a:off x="991245" y="1915864"/>
            <a:ext cx="326079" cy="311586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 rotWithShape="1">
          <a:blip r:embed="rId3"/>
          <a:srcRect l="6652" t="1189" r="74036" b="84054"/>
          <a:stretch/>
        </p:blipFill>
        <p:spPr>
          <a:xfrm>
            <a:off x="1653039" y="1922466"/>
            <a:ext cx="331422" cy="327819"/>
          </a:xfrm>
          <a:prstGeom prst="rect">
            <a:avLst/>
          </a:prstGeom>
        </p:spPr>
      </p:pic>
      <p:pic>
        <p:nvPicPr>
          <p:cNvPr id="20" name="Picture 2" descr="Resultado de imagen para caritas de conducta para colorear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60" t="1135" r="40298" b="84433"/>
          <a:stretch/>
        </p:blipFill>
        <p:spPr bwMode="auto">
          <a:xfrm>
            <a:off x="2013861" y="1927460"/>
            <a:ext cx="303662" cy="311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Imagen 20"/>
          <p:cNvPicPr>
            <a:picLocks noChangeAspect="1"/>
          </p:cNvPicPr>
          <p:nvPr/>
        </p:nvPicPr>
        <p:blipFill rotWithShape="1">
          <a:blip r:embed="rId3"/>
          <a:srcRect l="70413" t="1478" r="10694" b="84576"/>
          <a:stretch/>
        </p:blipFill>
        <p:spPr>
          <a:xfrm>
            <a:off x="2346923" y="1927341"/>
            <a:ext cx="326079" cy="311586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 rotWithShape="1">
          <a:blip r:embed="rId3"/>
          <a:srcRect l="6652" t="1189" r="74036" b="84054"/>
          <a:stretch/>
        </p:blipFill>
        <p:spPr>
          <a:xfrm>
            <a:off x="2955768" y="1933824"/>
            <a:ext cx="331422" cy="327819"/>
          </a:xfrm>
          <a:prstGeom prst="rect">
            <a:avLst/>
          </a:prstGeom>
        </p:spPr>
      </p:pic>
      <p:pic>
        <p:nvPicPr>
          <p:cNvPr id="23" name="Picture 2" descr="Resultado de imagen para caritas de conducta para colorear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60" t="1135" r="40298" b="84433"/>
          <a:stretch/>
        </p:blipFill>
        <p:spPr bwMode="auto">
          <a:xfrm>
            <a:off x="3316590" y="1938818"/>
            <a:ext cx="303662" cy="311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Imagen 23"/>
          <p:cNvPicPr>
            <a:picLocks noChangeAspect="1"/>
          </p:cNvPicPr>
          <p:nvPr/>
        </p:nvPicPr>
        <p:blipFill rotWithShape="1">
          <a:blip r:embed="rId3"/>
          <a:srcRect l="70413" t="1478" r="10694" b="84576"/>
          <a:stretch/>
        </p:blipFill>
        <p:spPr>
          <a:xfrm>
            <a:off x="3649652" y="1938699"/>
            <a:ext cx="326079" cy="311586"/>
          </a:xfrm>
          <a:prstGeom prst="rect">
            <a:avLst/>
          </a:prstGeom>
        </p:spPr>
      </p:pic>
      <p:pic>
        <p:nvPicPr>
          <p:cNvPr id="25" name="Imagen 24"/>
          <p:cNvPicPr>
            <a:picLocks noChangeAspect="1"/>
          </p:cNvPicPr>
          <p:nvPr/>
        </p:nvPicPr>
        <p:blipFill rotWithShape="1">
          <a:blip r:embed="rId3"/>
          <a:srcRect l="6652" t="1189" r="74036" b="84054"/>
          <a:stretch/>
        </p:blipFill>
        <p:spPr>
          <a:xfrm>
            <a:off x="4277032" y="1945182"/>
            <a:ext cx="331422" cy="327819"/>
          </a:xfrm>
          <a:prstGeom prst="rect">
            <a:avLst/>
          </a:prstGeom>
        </p:spPr>
      </p:pic>
      <p:pic>
        <p:nvPicPr>
          <p:cNvPr id="26" name="Picture 2" descr="Resultado de imagen para caritas de conducta para colorear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60" t="1135" r="40298" b="84433"/>
          <a:stretch/>
        </p:blipFill>
        <p:spPr bwMode="auto">
          <a:xfrm>
            <a:off x="4637854" y="1950176"/>
            <a:ext cx="303662" cy="311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Imagen 26"/>
          <p:cNvPicPr>
            <a:picLocks noChangeAspect="1"/>
          </p:cNvPicPr>
          <p:nvPr/>
        </p:nvPicPr>
        <p:blipFill rotWithShape="1">
          <a:blip r:embed="rId3"/>
          <a:srcRect l="70413" t="1478" r="10694" b="84576"/>
          <a:stretch/>
        </p:blipFill>
        <p:spPr>
          <a:xfrm>
            <a:off x="4970916" y="1950057"/>
            <a:ext cx="326079" cy="311586"/>
          </a:xfrm>
          <a:prstGeom prst="rect">
            <a:avLst/>
          </a:prstGeom>
        </p:spPr>
      </p:pic>
      <p:pic>
        <p:nvPicPr>
          <p:cNvPr id="28" name="Imagen 27"/>
          <p:cNvPicPr>
            <a:picLocks noChangeAspect="1"/>
          </p:cNvPicPr>
          <p:nvPr/>
        </p:nvPicPr>
        <p:blipFill rotWithShape="1">
          <a:blip r:embed="rId3"/>
          <a:srcRect l="6652" t="1189" r="74036" b="84054"/>
          <a:stretch/>
        </p:blipFill>
        <p:spPr>
          <a:xfrm>
            <a:off x="5574306" y="1922347"/>
            <a:ext cx="331422" cy="327819"/>
          </a:xfrm>
          <a:prstGeom prst="rect">
            <a:avLst/>
          </a:prstGeom>
        </p:spPr>
      </p:pic>
      <p:pic>
        <p:nvPicPr>
          <p:cNvPr id="29" name="Picture 2" descr="Resultado de imagen para caritas de conducta para colorear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60" t="1135" r="40298" b="84433"/>
          <a:stretch/>
        </p:blipFill>
        <p:spPr bwMode="auto">
          <a:xfrm>
            <a:off x="5935128" y="1927341"/>
            <a:ext cx="303662" cy="311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Imagen 29"/>
          <p:cNvPicPr>
            <a:picLocks noChangeAspect="1"/>
          </p:cNvPicPr>
          <p:nvPr/>
        </p:nvPicPr>
        <p:blipFill rotWithShape="1">
          <a:blip r:embed="rId3"/>
          <a:srcRect l="70413" t="1478" r="10694" b="84576"/>
          <a:stretch/>
        </p:blipFill>
        <p:spPr>
          <a:xfrm>
            <a:off x="6268190" y="1927222"/>
            <a:ext cx="326079" cy="311586"/>
          </a:xfrm>
          <a:prstGeom prst="rect">
            <a:avLst/>
          </a:prstGeom>
        </p:spPr>
      </p:pic>
      <p:pic>
        <p:nvPicPr>
          <p:cNvPr id="31" name="Imagen 30"/>
          <p:cNvPicPr>
            <a:picLocks noChangeAspect="1"/>
          </p:cNvPicPr>
          <p:nvPr/>
        </p:nvPicPr>
        <p:blipFill rotWithShape="1">
          <a:blip r:embed="rId3"/>
          <a:srcRect l="6652" t="1189" r="74036" b="84054"/>
          <a:stretch/>
        </p:blipFill>
        <p:spPr>
          <a:xfrm>
            <a:off x="297361" y="2610204"/>
            <a:ext cx="331422" cy="327819"/>
          </a:xfrm>
          <a:prstGeom prst="rect">
            <a:avLst/>
          </a:prstGeom>
        </p:spPr>
      </p:pic>
      <p:pic>
        <p:nvPicPr>
          <p:cNvPr id="32" name="Picture 2" descr="Resultado de imagen para caritas de conducta para colorear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60" t="1135" r="40298" b="84433"/>
          <a:stretch/>
        </p:blipFill>
        <p:spPr bwMode="auto">
          <a:xfrm>
            <a:off x="658183" y="2615198"/>
            <a:ext cx="303662" cy="311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Imagen 32"/>
          <p:cNvPicPr>
            <a:picLocks noChangeAspect="1"/>
          </p:cNvPicPr>
          <p:nvPr/>
        </p:nvPicPr>
        <p:blipFill rotWithShape="1">
          <a:blip r:embed="rId3"/>
          <a:srcRect l="70413" t="1478" r="10694" b="84576"/>
          <a:stretch/>
        </p:blipFill>
        <p:spPr>
          <a:xfrm>
            <a:off x="991245" y="2615079"/>
            <a:ext cx="326079" cy="311586"/>
          </a:xfrm>
          <a:prstGeom prst="rect">
            <a:avLst/>
          </a:prstGeom>
        </p:spPr>
      </p:pic>
      <p:pic>
        <p:nvPicPr>
          <p:cNvPr id="34" name="Imagen 33"/>
          <p:cNvPicPr>
            <a:picLocks noChangeAspect="1"/>
          </p:cNvPicPr>
          <p:nvPr/>
        </p:nvPicPr>
        <p:blipFill rotWithShape="1">
          <a:blip r:embed="rId3"/>
          <a:srcRect l="6652" t="1189" r="74036" b="84054"/>
          <a:stretch/>
        </p:blipFill>
        <p:spPr>
          <a:xfrm>
            <a:off x="1634287" y="2565875"/>
            <a:ext cx="331422" cy="327819"/>
          </a:xfrm>
          <a:prstGeom prst="rect">
            <a:avLst/>
          </a:prstGeom>
        </p:spPr>
      </p:pic>
      <p:pic>
        <p:nvPicPr>
          <p:cNvPr id="35" name="Picture 2" descr="Resultado de imagen para caritas de conducta para colorear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60" t="1135" r="40298" b="84433"/>
          <a:stretch/>
        </p:blipFill>
        <p:spPr bwMode="auto">
          <a:xfrm>
            <a:off x="1995109" y="2570869"/>
            <a:ext cx="303662" cy="311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Imagen 35"/>
          <p:cNvPicPr>
            <a:picLocks noChangeAspect="1"/>
          </p:cNvPicPr>
          <p:nvPr/>
        </p:nvPicPr>
        <p:blipFill rotWithShape="1">
          <a:blip r:embed="rId3"/>
          <a:srcRect l="70413" t="1478" r="10694" b="84576"/>
          <a:stretch/>
        </p:blipFill>
        <p:spPr>
          <a:xfrm>
            <a:off x="2328171" y="2570750"/>
            <a:ext cx="326079" cy="311586"/>
          </a:xfrm>
          <a:prstGeom prst="rect">
            <a:avLst/>
          </a:prstGeom>
        </p:spPr>
      </p:pic>
      <p:pic>
        <p:nvPicPr>
          <p:cNvPr id="37" name="Imagen 36"/>
          <p:cNvPicPr>
            <a:picLocks noChangeAspect="1"/>
          </p:cNvPicPr>
          <p:nvPr/>
        </p:nvPicPr>
        <p:blipFill rotWithShape="1">
          <a:blip r:embed="rId3"/>
          <a:srcRect l="6652" t="1189" r="74036" b="84054"/>
          <a:stretch/>
        </p:blipFill>
        <p:spPr>
          <a:xfrm>
            <a:off x="2955768" y="2554398"/>
            <a:ext cx="331422" cy="327819"/>
          </a:xfrm>
          <a:prstGeom prst="rect">
            <a:avLst/>
          </a:prstGeom>
        </p:spPr>
      </p:pic>
      <p:pic>
        <p:nvPicPr>
          <p:cNvPr id="38" name="Picture 2" descr="Resultado de imagen para caritas de conducta para colorear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60" t="1135" r="40298" b="84433"/>
          <a:stretch/>
        </p:blipFill>
        <p:spPr bwMode="auto">
          <a:xfrm>
            <a:off x="3316590" y="2559392"/>
            <a:ext cx="303662" cy="311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Imagen 38"/>
          <p:cNvPicPr>
            <a:picLocks noChangeAspect="1"/>
          </p:cNvPicPr>
          <p:nvPr/>
        </p:nvPicPr>
        <p:blipFill rotWithShape="1">
          <a:blip r:embed="rId3"/>
          <a:srcRect l="70413" t="1478" r="10694" b="84576"/>
          <a:stretch/>
        </p:blipFill>
        <p:spPr>
          <a:xfrm>
            <a:off x="3649652" y="2559273"/>
            <a:ext cx="326079" cy="311586"/>
          </a:xfrm>
          <a:prstGeom prst="rect">
            <a:avLst/>
          </a:prstGeom>
        </p:spPr>
      </p:pic>
      <p:pic>
        <p:nvPicPr>
          <p:cNvPr id="52" name="Imagen 51"/>
          <p:cNvPicPr>
            <a:picLocks noChangeAspect="1"/>
          </p:cNvPicPr>
          <p:nvPr/>
        </p:nvPicPr>
        <p:blipFill rotWithShape="1">
          <a:blip r:embed="rId3"/>
          <a:srcRect l="6652" t="1189" r="74036" b="84054"/>
          <a:stretch/>
        </p:blipFill>
        <p:spPr>
          <a:xfrm>
            <a:off x="5555357" y="1268730"/>
            <a:ext cx="331422" cy="327819"/>
          </a:xfrm>
          <a:prstGeom prst="rect">
            <a:avLst/>
          </a:prstGeom>
        </p:spPr>
      </p:pic>
      <p:pic>
        <p:nvPicPr>
          <p:cNvPr id="53" name="Picture 2" descr="Resultado de imagen para caritas de conducta para colorear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60" t="1135" r="40298" b="84433"/>
          <a:stretch/>
        </p:blipFill>
        <p:spPr bwMode="auto">
          <a:xfrm>
            <a:off x="5916179" y="1273724"/>
            <a:ext cx="303662" cy="311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Imagen 53"/>
          <p:cNvPicPr>
            <a:picLocks noChangeAspect="1"/>
          </p:cNvPicPr>
          <p:nvPr/>
        </p:nvPicPr>
        <p:blipFill rotWithShape="1">
          <a:blip r:embed="rId3"/>
          <a:srcRect l="70413" t="1478" r="10694" b="84576"/>
          <a:stretch/>
        </p:blipFill>
        <p:spPr>
          <a:xfrm>
            <a:off x="6249241" y="1273605"/>
            <a:ext cx="326079" cy="311586"/>
          </a:xfrm>
          <a:prstGeom prst="rect">
            <a:avLst/>
          </a:prstGeom>
        </p:spPr>
      </p:pic>
      <p:graphicFrame>
        <p:nvGraphicFramePr>
          <p:cNvPr id="55" name="Tabla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797428"/>
              </p:ext>
            </p:extLst>
          </p:nvPr>
        </p:nvGraphicFramePr>
        <p:xfrm>
          <a:off x="193887" y="4264769"/>
          <a:ext cx="6577617" cy="158265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92539">
                  <a:extLst>
                    <a:ext uri="{9D8B030D-6E8A-4147-A177-3AD203B41FA5}">
                      <a16:colId xmlns:a16="http://schemas.microsoft.com/office/drawing/2014/main" val="1373105254"/>
                    </a:ext>
                  </a:extLst>
                </a:gridCol>
                <a:gridCol w="2192539">
                  <a:extLst>
                    <a:ext uri="{9D8B030D-6E8A-4147-A177-3AD203B41FA5}">
                      <a16:colId xmlns:a16="http://schemas.microsoft.com/office/drawing/2014/main" val="4042818654"/>
                    </a:ext>
                  </a:extLst>
                </a:gridCol>
                <a:gridCol w="2192539">
                  <a:extLst>
                    <a:ext uri="{9D8B030D-6E8A-4147-A177-3AD203B41FA5}">
                      <a16:colId xmlns:a16="http://schemas.microsoft.com/office/drawing/2014/main" val="1272835972"/>
                    </a:ext>
                  </a:extLst>
                </a:gridCol>
              </a:tblGrid>
              <a:tr h="371079">
                <a:tc>
                  <a:txBody>
                    <a:bodyPr/>
                    <a:lstStyle/>
                    <a:p>
                      <a:pPr algn="ctr"/>
                      <a:r>
                        <a:rPr lang="es-MX" b="1" dirty="0"/>
                        <a:t>EXCELENTE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b="1" dirty="0"/>
                        <a:t>REGULAR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b="1" dirty="0"/>
                        <a:t>MALA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2902221"/>
                  </a:ext>
                </a:extLst>
              </a:tr>
              <a:tr h="638766"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MX" sz="1050" b="0" dirty="0"/>
                        <a:t>Cumplió con sus trabajos a tiempo.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MX" sz="1050" b="0" dirty="0"/>
                        <a:t>Respeta</a:t>
                      </a:r>
                      <a:r>
                        <a:rPr lang="es-MX" sz="1050" b="0" baseline="0" dirty="0"/>
                        <a:t> a sus compañeros.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MX" sz="1050" b="0" baseline="0" dirty="0"/>
                        <a:t>Sigue indicaciones del docente.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MX" sz="1050" b="0" baseline="0" dirty="0"/>
                        <a:t>Hace el aseo el día establecido</a:t>
                      </a:r>
                      <a:endParaRPr lang="es-MX" sz="105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MX" sz="1050" b="0" dirty="0"/>
                        <a:t>Cumple con sus trabajos a destiempo.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MX" sz="1050" b="0" dirty="0"/>
                        <a:t>Se le</a:t>
                      </a:r>
                      <a:r>
                        <a:rPr lang="es-MX" sz="1050" b="0" baseline="0" dirty="0"/>
                        <a:t> llamó la atención 2 veces.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MX" sz="1050" b="0" baseline="0" dirty="0"/>
                        <a:t>No realiza el aseo el día establecido. </a:t>
                      </a:r>
                      <a:endParaRPr lang="es-MX" sz="105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MX" sz="1050" b="0" dirty="0"/>
                        <a:t>Cuando</a:t>
                      </a:r>
                      <a:r>
                        <a:rPr lang="es-MX" sz="1050" b="0" baseline="0" dirty="0"/>
                        <a:t> te llaman la atención 3 o mas veces.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MX" sz="1050" b="0" baseline="0" dirty="0"/>
                        <a:t>Al pelear con un compañero.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MX" sz="1050" b="0" baseline="0" dirty="0"/>
                        <a:t>Faltar el respeto.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MX" sz="1050" b="0" baseline="0" dirty="0"/>
                        <a:t>Decir groserías.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MX" sz="1050" b="0" baseline="0" dirty="0"/>
                        <a:t>Hacer berrinches.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MX" sz="1050" b="0" baseline="0" dirty="0"/>
                        <a:t>No cumplir con las tareas.</a:t>
                      </a:r>
                      <a:endParaRPr lang="es-MX" sz="105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2224511"/>
                  </a:ext>
                </a:extLst>
              </a:tr>
            </a:tbl>
          </a:graphicData>
        </a:graphic>
      </p:graphicFrame>
      <p:pic>
        <p:nvPicPr>
          <p:cNvPr id="56" name="Imagen 55"/>
          <p:cNvPicPr>
            <a:picLocks noChangeAspect="1"/>
          </p:cNvPicPr>
          <p:nvPr/>
        </p:nvPicPr>
        <p:blipFill rotWithShape="1">
          <a:blip r:embed="rId3"/>
          <a:srcRect l="6652" t="1189" r="74036" b="84054"/>
          <a:stretch/>
        </p:blipFill>
        <p:spPr>
          <a:xfrm>
            <a:off x="1899457" y="4292937"/>
            <a:ext cx="331422" cy="327819"/>
          </a:xfrm>
          <a:prstGeom prst="rect">
            <a:avLst/>
          </a:prstGeom>
        </p:spPr>
      </p:pic>
      <p:pic>
        <p:nvPicPr>
          <p:cNvPr id="57" name="Picture 2" descr="Resultado de imagen para caritas de conducta para colorear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60" t="1135" r="40298" b="84433"/>
          <a:stretch/>
        </p:blipFill>
        <p:spPr bwMode="auto">
          <a:xfrm>
            <a:off x="4147108" y="4301292"/>
            <a:ext cx="303662" cy="311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Imagen 57"/>
          <p:cNvPicPr>
            <a:picLocks noChangeAspect="1"/>
          </p:cNvPicPr>
          <p:nvPr/>
        </p:nvPicPr>
        <p:blipFill rotWithShape="1">
          <a:blip r:embed="rId3"/>
          <a:srcRect l="70413" t="1478" r="10694" b="84576"/>
          <a:stretch/>
        </p:blipFill>
        <p:spPr>
          <a:xfrm>
            <a:off x="6197090" y="4301054"/>
            <a:ext cx="326079" cy="311586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102407" y="5925291"/>
            <a:ext cx="659233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50" b="1" dirty="0"/>
              <a:t>OBSERVACIONES: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</p:txBody>
      </p:sp>
      <p:graphicFrame>
        <p:nvGraphicFramePr>
          <p:cNvPr id="59" name="Tabla 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8776295"/>
              </p:ext>
            </p:extLst>
          </p:nvPr>
        </p:nvGraphicFramePr>
        <p:xfrm>
          <a:off x="1443728" y="8362758"/>
          <a:ext cx="4458112" cy="63111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43257">
                  <a:extLst>
                    <a:ext uri="{9D8B030D-6E8A-4147-A177-3AD203B41FA5}">
                      <a16:colId xmlns:a16="http://schemas.microsoft.com/office/drawing/2014/main" val="1977228982"/>
                    </a:ext>
                  </a:extLst>
                </a:gridCol>
                <a:gridCol w="2214855">
                  <a:extLst>
                    <a:ext uri="{9D8B030D-6E8A-4147-A177-3AD203B41FA5}">
                      <a16:colId xmlns:a16="http://schemas.microsoft.com/office/drawing/2014/main" val="3482636744"/>
                    </a:ext>
                  </a:extLst>
                </a:gridCol>
              </a:tblGrid>
              <a:tr h="631117">
                <a:tc>
                  <a:txBody>
                    <a:bodyPr/>
                    <a:lstStyle/>
                    <a:p>
                      <a:pPr algn="ctr"/>
                      <a:r>
                        <a:rPr lang="es-MX" sz="1100" baseline="0" dirty="0">
                          <a:latin typeface="Century Gothic" panose="020B0502020202020204" pitchFamily="34" charset="0"/>
                        </a:rPr>
                        <a:t>3 AL 7 DE DIC</a:t>
                      </a:r>
                      <a:endParaRPr lang="es-MX" sz="11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100" dirty="0">
                          <a:latin typeface="Century Gothic" panose="020B0502020202020204" pitchFamily="34" charset="0"/>
                        </a:rPr>
                        <a:t>10 AL 17</a:t>
                      </a:r>
                      <a:r>
                        <a:rPr lang="es-MX" sz="1100" baseline="0" dirty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MX" sz="1100" dirty="0">
                          <a:latin typeface="Century Gothic" panose="020B0502020202020204" pitchFamily="34" charset="0"/>
                        </a:rPr>
                        <a:t>DE DIC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4493455"/>
                  </a:ext>
                </a:extLst>
              </a:tr>
            </a:tbl>
          </a:graphicData>
        </a:graphic>
      </p:graphicFrame>
      <p:sp>
        <p:nvSpPr>
          <p:cNvPr id="60" name="CuadroTexto 59"/>
          <p:cNvSpPr txBox="1"/>
          <p:nvPr/>
        </p:nvSpPr>
        <p:spPr>
          <a:xfrm>
            <a:off x="1634287" y="7956616"/>
            <a:ext cx="43742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dirty="0">
                <a:latin typeface="Arial Rounded MT Bold" panose="020F0704030504030204" pitchFamily="34" charset="0"/>
              </a:rPr>
              <a:t>Firma del padre de familia por semana:</a:t>
            </a:r>
          </a:p>
        </p:txBody>
      </p:sp>
    </p:spTree>
    <p:extLst>
      <p:ext uri="{BB962C8B-B14F-4D97-AF65-F5344CB8AC3E}">
        <p14:creationId xmlns:p14="http://schemas.microsoft.com/office/powerpoint/2010/main" val="181705885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4030</TotalTime>
  <Words>334</Words>
  <Application>Microsoft Office PowerPoint</Application>
  <PresentationFormat>Carta (216 x 279 mm)</PresentationFormat>
  <Paragraphs>97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9" baseType="lpstr">
      <vt:lpstr>Arial</vt:lpstr>
      <vt:lpstr>Arial Rounded MT Bold</vt:lpstr>
      <vt:lpstr>Calibri</vt:lpstr>
      <vt:lpstr>Calibri Light</vt:lpstr>
      <vt:lpstr>Century Gothic</vt:lpstr>
      <vt:lpstr>Tema de Office</vt:lpstr>
      <vt:lpstr>Presentación de PowerPoint</vt:lpstr>
      <vt:lpstr>Registro de conducta  Noviembre – Diciembre </vt:lpstr>
      <vt:lpstr>Registro de conducta  Diciembre 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Laura Zapata</dc:creator>
  <cp:lastModifiedBy>Nancy Judith Chaparro Carrazco</cp:lastModifiedBy>
  <cp:revision>19</cp:revision>
  <cp:lastPrinted>2018-12-03T13:20:46Z</cp:lastPrinted>
  <dcterms:created xsi:type="dcterms:W3CDTF">2018-10-16T01:41:10Z</dcterms:created>
  <dcterms:modified xsi:type="dcterms:W3CDTF">2022-09-26T22:04:18Z</dcterms:modified>
</cp:coreProperties>
</file>